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1290" r:id="rId3"/>
    <p:sldId id="367" r:id="rId4"/>
    <p:sldId id="1292" r:id="rId5"/>
    <p:sldId id="417" r:id="rId6"/>
    <p:sldId id="1314" r:id="rId7"/>
    <p:sldId id="346" r:id="rId8"/>
    <p:sldId id="607" r:id="rId9"/>
    <p:sldId id="1310" r:id="rId10"/>
    <p:sldId id="659" r:id="rId11"/>
    <p:sldId id="730" r:id="rId12"/>
    <p:sldId id="1307" r:id="rId13"/>
    <p:sldId id="752" r:id="rId14"/>
    <p:sldId id="361" r:id="rId15"/>
    <p:sldId id="693" r:id="rId16"/>
    <p:sldId id="677" r:id="rId17"/>
    <p:sldId id="1300" r:id="rId18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B07B"/>
    <a:srgbClr val="535766"/>
    <a:srgbClr val="7E818C"/>
    <a:srgbClr val="000000"/>
    <a:srgbClr val="4472C4"/>
    <a:srgbClr val="00B27B"/>
    <a:srgbClr val="D7DDE5"/>
    <a:srgbClr val="00B27A"/>
    <a:srgbClr val="009005"/>
    <a:srgbClr val="939C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72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8FF715-B7B7-4C0E-9CAF-1D4A27B4E391}" type="datetimeFigureOut">
              <a:rPr lang="el-GR" smtClean="0"/>
              <a:t>27/5/2022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56685B-6D43-4109-BAE4-BF0D7B6ED54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935908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1" name="Google Shape;661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62" name="Google Shape;662;p1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3" name="Google Shape;663;p1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9C3A12-1E0F-412B-B376-8089A55D946C}" type="slidenum">
              <a:rPr lang="uk-UA" smtClean="0"/>
              <a:t>14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676826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3" name="Google Shape;5363;p1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64" name="Google Shape;5364;p1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3" name="Google Shape;5363;p1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64" name="Google Shape;5364;p1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969478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" name="Google Shape;6349;p1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350" name="Google Shape;6350;p16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51" name="Google Shape;6351;p16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10215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47" name="Google Shape;5647;p12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48" name="Google Shape;5648;p1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369447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9C3A12-1E0F-412B-B376-8089A55D946C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511664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3" name="Google Shape;10363;p35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64" name="Google Shape;10364;p3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570137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9C3A12-1E0F-412B-B376-8089A55D946C}" type="slidenum">
              <a:rPr lang="uk-UA" smtClean="0"/>
              <a:t>10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665567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3" name="Google Shape;10363;p35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64" name="Google Shape;10364;p3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929317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04D7D3D-29A1-46B8-987F-61409F7B66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A7538D9E-DD6B-40A8-88DC-3D3561BC32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CC7C6BBE-51B4-45B9-AF47-2ED4F13240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9879D-0B43-4880-A697-CF4B710F9CCA}" type="datetimeFigureOut">
              <a:rPr lang="el-GR" smtClean="0"/>
              <a:t>27/5/2022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80A66718-097E-4B63-88EF-EF3A97601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310B0F0-AB36-418C-A660-121F67C19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23B0C-4BA9-4A32-8D7F-AE1C9C3EEDB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30613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7399B73-E083-424F-9A9E-A5AFB4C124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948842F0-DE7C-4308-880B-74741F13E3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18DA76B3-F578-4C4B-8330-4AF036F869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9879D-0B43-4880-A697-CF4B710F9CCA}" type="datetimeFigureOut">
              <a:rPr lang="el-GR" smtClean="0"/>
              <a:t>27/5/2022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F439D231-D995-4271-A5FC-6487415215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371E42F7-D5FB-46B2-B3E7-5498C77CD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23B0C-4BA9-4A32-8D7F-AE1C9C3EEDB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59401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1AC3EEB2-5624-4109-B6D0-C536C988CC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84D593B4-77AA-4D95-A377-ADD5EC3271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03F4BD8-2A37-42FE-B8F9-0A0482DBFF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9879D-0B43-4880-A697-CF4B710F9CCA}" type="datetimeFigureOut">
              <a:rPr lang="el-GR" smtClean="0"/>
              <a:t>27/5/2022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463FDBA-E3B5-4488-800D-17B8B2ED49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33748915-148D-4553-B2C9-8BDEF8B47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23B0C-4BA9-4A32-8D7F-AE1C9C3EEDB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827806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EFAULT SLIDE">
  <p:cSld name="DEFAULT SLID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550"/>
          <p:cNvSpPr txBox="1">
            <a:spLocks noGrp="1"/>
          </p:cNvSpPr>
          <p:nvPr>
            <p:ph type="title"/>
          </p:nvPr>
        </p:nvSpPr>
        <p:spPr>
          <a:xfrm>
            <a:off x="584200" y="380941"/>
            <a:ext cx="3632200" cy="5077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Roboto"/>
              <a:buNone/>
              <a:defRPr sz="3000" b="1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2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2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2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2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2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2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2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200"/>
            </a:lvl9pPr>
          </a:lstStyle>
          <a:p>
            <a:endParaRPr/>
          </a:p>
        </p:txBody>
      </p:sp>
      <p:cxnSp>
        <p:nvCxnSpPr>
          <p:cNvPr id="19" name="Google Shape;19;p550"/>
          <p:cNvCxnSpPr/>
          <p:nvPr/>
        </p:nvCxnSpPr>
        <p:spPr>
          <a:xfrm>
            <a:off x="469900" y="457200"/>
            <a:ext cx="0" cy="685800"/>
          </a:xfrm>
          <a:prstGeom prst="straightConnector1">
            <a:avLst/>
          </a:prstGeom>
          <a:noFill/>
          <a:ln w="635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0" name="Google Shape;20;p550"/>
          <p:cNvSpPr txBox="1">
            <a:spLocks noGrp="1"/>
          </p:cNvSpPr>
          <p:nvPr>
            <p:ph type="sldNum" idx="12"/>
          </p:nvPr>
        </p:nvSpPr>
        <p:spPr>
          <a:xfrm>
            <a:off x="11277600" y="6048457"/>
            <a:ext cx="1155700" cy="666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lvl1pPr marL="0" marR="0" lvl="0" indent="0" algn="l">
              <a:spcBef>
                <a:spcPts val="0"/>
              </a:spcBef>
              <a:buNone/>
              <a:defRPr sz="1867" b="1">
                <a:solidFill>
                  <a:schemeClr val="accen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0" marR="0" lvl="1" indent="0" algn="l">
              <a:spcBef>
                <a:spcPts val="0"/>
              </a:spcBef>
              <a:buNone/>
              <a:defRPr sz="1867" b="1">
                <a:solidFill>
                  <a:schemeClr val="accen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0" marR="0" lvl="2" indent="0" algn="l">
              <a:spcBef>
                <a:spcPts val="0"/>
              </a:spcBef>
              <a:buNone/>
              <a:defRPr sz="1867" b="1">
                <a:solidFill>
                  <a:schemeClr val="accen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0" marR="0" lvl="3" indent="0" algn="l">
              <a:spcBef>
                <a:spcPts val="0"/>
              </a:spcBef>
              <a:buNone/>
              <a:defRPr sz="1867" b="1">
                <a:solidFill>
                  <a:schemeClr val="accen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0" marR="0" lvl="4" indent="0" algn="l">
              <a:spcBef>
                <a:spcPts val="0"/>
              </a:spcBef>
              <a:buNone/>
              <a:defRPr sz="1867" b="1">
                <a:solidFill>
                  <a:schemeClr val="accen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0" marR="0" lvl="5" indent="0" algn="l">
              <a:spcBef>
                <a:spcPts val="0"/>
              </a:spcBef>
              <a:buNone/>
              <a:defRPr sz="1867" b="1">
                <a:solidFill>
                  <a:schemeClr val="accen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0" marR="0" lvl="6" indent="0" algn="l">
              <a:spcBef>
                <a:spcPts val="0"/>
              </a:spcBef>
              <a:buNone/>
              <a:defRPr sz="1867" b="1">
                <a:solidFill>
                  <a:schemeClr val="accen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0" marR="0" lvl="7" indent="0" algn="l">
              <a:spcBef>
                <a:spcPts val="0"/>
              </a:spcBef>
              <a:buNone/>
              <a:defRPr sz="1867" b="1">
                <a:solidFill>
                  <a:schemeClr val="accen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0" marR="0" lvl="8" indent="0" algn="l">
              <a:spcBef>
                <a:spcPts val="0"/>
              </a:spcBef>
              <a:buNone/>
              <a:defRPr sz="1867" b="1">
                <a:solidFill>
                  <a:schemeClr val="accen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r>
              <a:rPr lang="en-US"/>
              <a:t>page</a:t>
            </a:r>
          </a:p>
          <a:p>
            <a:fld id="{00000000-1234-1234-1234-123412341234}" type="slidenum">
              <a:rPr lang="en-US" smtClean="0"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80800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slide 22">
  <p:cSld name="IMAGE slide 22"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80"/>
          <p:cNvSpPr>
            <a:spLocks noGrp="1"/>
          </p:cNvSpPr>
          <p:nvPr>
            <p:ph type="pic" idx="2"/>
          </p:nvPr>
        </p:nvSpPr>
        <p:spPr>
          <a:xfrm>
            <a:off x="7315200" y="1737360"/>
            <a:ext cx="3657600" cy="3657600"/>
          </a:xfrm>
          <a:prstGeom prst="ellipse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sp>
      <p:cxnSp>
        <p:nvCxnSpPr>
          <p:cNvPr id="116" name="Google Shape;116;p580"/>
          <p:cNvCxnSpPr/>
          <p:nvPr/>
        </p:nvCxnSpPr>
        <p:spPr>
          <a:xfrm>
            <a:off x="469900" y="457200"/>
            <a:ext cx="0" cy="685800"/>
          </a:xfrm>
          <a:prstGeom prst="straightConnector1">
            <a:avLst/>
          </a:prstGeom>
          <a:noFill/>
          <a:ln w="635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17" name="Google Shape;117;p580"/>
          <p:cNvSpPr txBox="1"/>
          <p:nvPr/>
        </p:nvSpPr>
        <p:spPr>
          <a:xfrm>
            <a:off x="584200" y="6054272"/>
            <a:ext cx="723900" cy="6361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67" rIns="60950" bIns="30467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67" b="1">
                <a:solidFill>
                  <a:schemeClr val="accent2"/>
                </a:solidFill>
                <a:latin typeface="Roboto"/>
                <a:ea typeface="Roboto"/>
                <a:cs typeface="Roboto"/>
                <a:sym typeface="Roboto"/>
              </a:rPr>
              <a:t>your logo</a:t>
            </a:r>
            <a:endParaRPr sz="1333" b="1">
              <a:solidFill>
                <a:schemeClr val="accent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118" name="Google Shape;118;p580"/>
          <p:cNvCxnSpPr/>
          <p:nvPr/>
        </p:nvCxnSpPr>
        <p:spPr>
          <a:xfrm>
            <a:off x="469900" y="6124657"/>
            <a:ext cx="0" cy="495300"/>
          </a:xfrm>
          <a:prstGeom prst="straightConnector1">
            <a:avLst/>
          </a:prstGeom>
          <a:noFill/>
          <a:ln w="635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19" name="Google Shape;119;p580"/>
          <p:cNvCxnSpPr/>
          <p:nvPr/>
        </p:nvCxnSpPr>
        <p:spPr>
          <a:xfrm>
            <a:off x="11163300" y="6124657"/>
            <a:ext cx="0" cy="495300"/>
          </a:xfrm>
          <a:prstGeom prst="straightConnector1">
            <a:avLst/>
          </a:prstGeom>
          <a:noFill/>
          <a:ln w="635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20" name="Google Shape;120;p580"/>
          <p:cNvSpPr txBox="1">
            <a:spLocks noGrp="1"/>
          </p:cNvSpPr>
          <p:nvPr>
            <p:ph type="title"/>
          </p:nvPr>
        </p:nvSpPr>
        <p:spPr>
          <a:xfrm>
            <a:off x="584200" y="380941"/>
            <a:ext cx="3632200" cy="5077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Roboto"/>
              <a:buNone/>
              <a:defRPr sz="3000" b="1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2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2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2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2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2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2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2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200"/>
            </a:lvl9pPr>
          </a:lstStyle>
          <a:p>
            <a:endParaRPr/>
          </a:p>
        </p:txBody>
      </p:sp>
      <p:sp>
        <p:nvSpPr>
          <p:cNvPr id="121" name="Google Shape;121;p580"/>
          <p:cNvSpPr txBox="1">
            <a:spLocks noGrp="1"/>
          </p:cNvSpPr>
          <p:nvPr>
            <p:ph type="sldNum" idx="12"/>
          </p:nvPr>
        </p:nvSpPr>
        <p:spPr>
          <a:xfrm>
            <a:off x="11277600" y="6048457"/>
            <a:ext cx="1155700" cy="666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lvl1pPr marL="0" marR="0" lvl="0" indent="0" algn="l">
              <a:spcBef>
                <a:spcPts val="0"/>
              </a:spcBef>
              <a:buNone/>
              <a:defRPr sz="1867" b="1">
                <a:solidFill>
                  <a:schemeClr val="accen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0" marR="0" lvl="1" indent="0" algn="l">
              <a:spcBef>
                <a:spcPts val="0"/>
              </a:spcBef>
              <a:buNone/>
              <a:defRPr sz="1867" b="1">
                <a:solidFill>
                  <a:schemeClr val="accen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0" marR="0" lvl="2" indent="0" algn="l">
              <a:spcBef>
                <a:spcPts val="0"/>
              </a:spcBef>
              <a:buNone/>
              <a:defRPr sz="1867" b="1">
                <a:solidFill>
                  <a:schemeClr val="accen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0" marR="0" lvl="3" indent="0" algn="l">
              <a:spcBef>
                <a:spcPts val="0"/>
              </a:spcBef>
              <a:buNone/>
              <a:defRPr sz="1867" b="1">
                <a:solidFill>
                  <a:schemeClr val="accen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0" marR="0" lvl="4" indent="0" algn="l">
              <a:spcBef>
                <a:spcPts val="0"/>
              </a:spcBef>
              <a:buNone/>
              <a:defRPr sz="1867" b="1">
                <a:solidFill>
                  <a:schemeClr val="accen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0" marR="0" lvl="5" indent="0" algn="l">
              <a:spcBef>
                <a:spcPts val="0"/>
              </a:spcBef>
              <a:buNone/>
              <a:defRPr sz="1867" b="1">
                <a:solidFill>
                  <a:schemeClr val="accen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0" marR="0" lvl="6" indent="0" algn="l">
              <a:spcBef>
                <a:spcPts val="0"/>
              </a:spcBef>
              <a:buNone/>
              <a:defRPr sz="1867" b="1">
                <a:solidFill>
                  <a:schemeClr val="accen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0" marR="0" lvl="7" indent="0" algn="l">
              <a:spcBef>
                <a:spcPts val="0"/>
              </a:spcBef>
              <a:buNone/>
              <a:defRPr sz="1867" b="1">
                <a:solidFill>
                  <a:schemeClr val="accen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0" marR="0" lvl="8" indent="0" algn="l">
              <a:spcBef>
                <a:spcPts val="0"/>
              </a:spcBef>
              <a:buNone/>
              <a:defRPr sz="1867" b="1">
                <a:solidFill>
                  <a:schemeClr val="accen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r>
              <a:rPr lang="en-US"/>
              <a:t>page</a:t>
            </a:r>
          </a:p>
          <a:p>
            <a:fld id="{00000000-1234-1234-1234-123412341234}" type="slidenum">
              <a:rPr lang="en-US" smtClean="0"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738786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FULL BACKGROU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38544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flip dir="r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6_IMG-SLIDE OPT-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5486400" y="1906524"/>
            <a:ext cx="1219200" cy="914400"/>
          </a:xfrm>
          <a:prstGeom prst="ellipse">
            <a:avLst/>
          </a:prstGeom>
          <a:ln w="38100">
            <a:solidFill>
              <a:schemeClr val="bg1"/>
            </a:solidFill>
          </a:ln>
          <a:effectLst/>
        </p:spPr>
        <p:txBody>
          <a:bodyPr/>
          <a:lstStyle>
            <a:lvl1pPr>
              <a:defRPr sz="1000"/>
            </a:lvl1pPr>
          </a:lstStyle>
          <a:p>
            <a:endParaRPr lang="uk-UA"/>
          </a:p>
        </p:txBody>
      </p:sp>
      <p:sp>
        <p:nvSpPr>
          <p:cNvPr id="5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5486400" y="3200400"/>
            <a:ext cx="1219200" cy="914400"/>
          </a:xfrm>
          <a:prstGeom prst="ellipse">
            <a:avLst/>
          </a:prstGeom>
          <a:ln w="38100">
            <a:solidFill>
              <a:schemeClr val="bg1"/>
            </a:solidFill>
          </a:ln>
          <a:effectLst/>
        </p:spPr>
        <p:txBody>
          <a:bodyPr/>
          <a:lstStyle>
            <a:lvl1pPr>
              <a:defRPr sz="1000"/>
            </a:lvl1pPr>
          </a:lstStyle>
          <a:p>
            <a:endParaRPr lang="uk-UA"/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5486400" y="4485132"/>
            <a:ext cx="1219200" cy="914400"/>
          </a:xfrm>
          <a:prstGeom prst="ellipse">
            <a:avLst/>
          </a:prstGeom>
          <a:ln w="38100">
            <a:solidFill>
              <a:schemeClr val="bg1"/>
            </a:solidFill>
          </a:ln>
          <a:effectLst/>
        </p:spPr>
        <p:txBody>
          <a:bodyPr/>
          <a:lstStyle>
            <a:lvl1pPr>
              <a:defRPr sz="1000"/>
            </a:lvl1pPr>
          </a:lstStyle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63983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flip dir="r"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>
          <a:xfrm>
            <a:off x="584200" y="365552"/>
            <a:ext cx="3632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uk-UA" sz="3000" b="1">
                <a:latin typeface="+mn-lt"/>
                <a:ea typeface="Roboto Condensed" panose="02000000000000000000" pitchFamily="2" charset="0"/>
                <a:cs typeface="+mn-cs"/>
              </a:defRPr>
            </a:lvl1pPr>
          </a:lstStyle>
          <a:p>
            <a:pPr marL="0" lvl="0"/>
            <a:r>
              <a:rPr lang="en-US"/>
              <a:t>click to edit master title style</a:t>
            </a:r>
            <a:endParaRPr lang="uk-UA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69900" y="457200"/>
            <a:ext cx="0" cy="685800"/>
          </a:xfrm>
          <a:prstGeom prst="line">
            <a:avLst/>
          </a:prstGeom>
          <a:ln w="63500">
            <a:solidFill>
              <a:schemeClr val="accent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8">
            <a:extLst>
              <a:ext uri="{FF2B5EF4-FFF2-40B4-BE49-F238E27FC236}">
                <a16:creationId xmlns:a16="http://schemas.microsoft.com/office/drawing/2014/main" id="{6A4764C4-9BA4-4A64-B79A-528D30FAEF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77600" y="6033004"/>
            <a:ext cx="1155700" cy="66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uk-UA" sz="1867" b="1" smtClean="0">
                <a:solidFill>
                  <a:schemeClr val="accent2"/>
                </a:solidFill>
              </a:defRPr>
            </a:lvl1pPr>
          </a:lstStyle>
          <a:p>
            <a:pPr algn="l"/>
            <a:r>
              <a:rPr lang="en-US" dirty="0"/>
              <a:t>page</a:t>
            </a:r>
          </a:p>
          <a:p>
            <a:pPr algn="l"/>
            <a:fld id="{37D409AB-2201-4E18-8A34-C31753AD9B06}" type="slidenum">
              <a:rPr smtClean="0"/>
              <a:pPr algn="l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12863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r"/>
      </p:transition>
    </mc:Choice>
    <mc:Fallback xmlns="">
      <p:transition spd="slow">
        <p:fade/>
      </p:transition>
    </mc:Fallback>
  </mc:AlternateContent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 userDrawn="1"/>
        </p:nvCxnSpPr>
        <p:spPr>
          <a:xfrm>
            <a:off x="469900" y="457200"/>
            <a:ext cx="0" cy="516636"/>
          </a:xfrm>
          <a:prstGeom prst="line">
            <a:avLst/>
          </a:prstGeom>
          <a:ln w="63500">
            <a:solidFill>
              <a:schemeClr val="accent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>
          <a:xfrm>
            <a:off x="584200" y="357858"/>
            <a:ext cx="6121400" cy="4039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uk-UA" sz="2250" b="1">
                <a:latin typeface="+mn-lt"/>
                <a:ea typeface="Roboto Condensed" panose="02000000000000000000" pitchFamily="2" charset="0"/>
                <a:cs typeface="+mn-cs"/>
              </a:defRPr>
            </a:lvl1pPr>
          </a:lstStyle>
          <a:p>
            <a:pPr marL="0" lvl="0"/>
            <a:r>
              <a:rPr lang="en-US"/>
              <a:t>click to edit master title style</a:t>
            </a:r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0"/>
          </p:nvPr>
        </p:nvSpPr>
        <p:spPr>
          <a:xfrm>
            <a:off x="11277600" y="6025374"/>
            <a:ext cx="1155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uk-UA" sz="1400" b="1" smtClean="0">
                <a:solidFill>
                  <a:schemeClr val="accent2"/>
                </a:solidFill>
              </a:defRPr>
            </a:lvl1pPr>
          </a:lstStyle>
          <a:p>
            <a:pPr algn="l"/>
            <a:r>
              <a:rPr lang="en-US"/>
              <a:t>page</a:t>
            </a:r>
          </a:p>
          <a:p>
            <a:pPr algn="l"/>
            <a:r>
              <a:rPr lang="en-US"/>
              <a:t>0</a:t>
            </a:r>
            <a:fld id="{37D409AB-2201-4E18-8A34-C31753AD9B06}" type="slidenum">
              <a:rPr smtClean="0"/>
              <a:pPr algn="l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05085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flip dir="r"/>
      </p:transition>
    </mc:Choice>
    <mc:Fallback xmlns="">
      <p:transition spd="slow">
        <p:fade/>
      </p:transition>
    </mc:Fallback>
  </mc:AlternateContent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EAM OPT-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 userDrawn="1"/>
        </p:nvSpPr>
        <p:spPr>
          <a:xfrm>
            <a:off x="584200" y="6054272"/>
            <a:ext cx="723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>
                <a:solidFill>
                  <a:schemeClr val="accent2"/>
                </a:solidFill>
              </a:rPr>
              <a:t>your logo</a:t>
            </a:r>
            <a:endParaRPr lang="uk-UA" sz="1000" b="1">
              <a:solidFill>
                <a:schemeClr val="accent2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>
          <a:xfrm>
            <a:off x="584200" y="513669"/>
            <a:ext cx="3632200" cy="4039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uk-UA" sz="2250" b="1">
                <a:latin typeface="+mn-lt"/>
                <a:ea typeface="Roboto Condensed" panose="02000000000000000000" pitchFamily="2" charset="0"/>
                <a:cs typeface="+mn-cs"/>
              </a:defRPr>
            </a:lvl1pPr>
          </a:lstStyle>
          <a:p>
            <a:pPr marL="0" lvl="0"/>
            <a:r>
              <a:rPr lang="en-US"/>
              <a:t>click to edit master title style</a:t>
            </a:r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0"/>
          </p:nvPr>
        </p:nvSpPr>
        <p:spPr>
          <a:xfrm>
            <a:off x="11277600" y="6025374"/>
            <a:ext cx="1155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uk-UA" sz="1400" b="1" smtClean="0">
                <a:solidFill>
                  <a:schemeClr val="accent2"/>
                </a:solidFill>
              </a:defRPr>
            </a:lvl1pPr>
          </a:lstStyle>
          <a:p>
            <a:pPr algn="l"/>
            <a:r>
              <a:rPr lang="en-US"/>
              <a:t>page</a:t>
            </a:r>
          </a:p>
          <a:p>
            <a:pPr algn="l"/>
            <a:r>
              <a:rPr lang="en-US"/>
              <a:t>0</a:t>
            </a:r>
            <a:fld id="{37D409AB-2201-4E18-8A34-C31753AD9B06}" type="slidenum">
              <a:rPr smtClean="0"/>
              <a:pPr algn="l"/>
              <a:t>‹#›</a:t>
            </a:fld>
            <a:endParaRPr/>
          </a:p>
        </p:txBody>
      </p:sp>
      <p:sp>
        <p:nvSpPr>
          <p:cNvPr id="11" name="Picture Placeholder 12"/>
          <p:cNvSpPr>
            <a:spLocks noGrp="1"/>
          </p:cNvSpPr>
          <p:nvPr>
            <p:ph type="pic" sz="quarter" idx="11"/>
          </p:nvPr>
        </p:nvSpPr>
        <p:spPr>
          <a:xfrm>
            <a:off x="4035552" y="2127504"/>
            <a:ext cx="1633728" cy="1225296"/>
          </a:xfrm>
          <a:prstGeom prst="roundRect">
            <a:avLst/>
          </a:prstGeom>
          <a:ln w="25400">
            <a:solidFill>
              <a:schemeClr val="accent1"/>
            </a:solidFill>
          </a:ln>
        </p:spPr>
        <p:txBody>
          <a:bodyPr/>
          <a:lstStyle>
            <a:lvl1pPr>
              <a:defRPr sz="1000"/>
            </a:lvl1pPr>
          </a:lstStyle>
          <a:p>
            <a:endParaRPr lang="uk-UA"/>
          </a:p>
        </p:txBody>
      </p:sp>
      <p:sp>
        <p:nvSpPr>
          <p:cNvPr id="10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6522720" y="2127504"/>
            <a:ext cx="1633728" cy="1225296"/>
          </a:xfrm>
          <a:prstGeom prst="roundRect">
            <a:avLst/>
          </a:prstGeom>
          <a:ln w="25400">
            <a:solidFill>
              <a:schemeClr val="accent1"/>
            </a:solidFill>
          </a:ln>
        </p:spPr>
        <p:txBody>
          <a:bodyPr/>
          <a:lstStyle>
            <a:lvl1pPr>
              <a:defRPr sz="1000"/>
            </a:lvl1pPr>
          </a:lstStyle>
          <a:p>
            <a:endParaRPr lang="uk-UA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469900" y="457200"/>
            <a:ext cx="0" cy="516636"/>
          </a:xfrm>
          <a:prstGeom prst="line">
            <a:avLst/>
          </a:prstGeom>
          <a:ln w="63500">
            <a:solidFill>
              <a:schemeClr val="accent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469900" y="6124657"/>
            <a:ext cx="0" cy="370332"/>
          </a:xfrm>
          <a:prstGeom prst="line">
            <a:avLst/>
          </a:prstGeom>
          <a:ln w="63500">
            <a:solidFill>
              <a:schemeClr val="accent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11163300" y="6124657"/>
            <a:ext cx="0" cy="370332"/>
          </a:xfrm>
          <a:prstGeom prst="line">
            <a:avLst/>
          </a:prstGeom>
          <a:ln w="63500">
            <a:solidFill>
              <a:schemeClr val="accent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8682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125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125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0" grpId="0" animBg="1"/>
    </p:bldLst>
  </p:timing>
  <p:hf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IMG-SLIDE OPT-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2057400"/>
            <a:ext cx="12192000" cy="2743200"/>
          </a:xfrm>
          <a:prstGeom prst="rect">
            <a:avLst/>
          </a:prstGeom>
          <a:solidFill>
            <a:schemeClr val="accent2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5720" tIns="22860" rIns="45720" bIns="228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uk-UA" sz="140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 userDrawn="1"/>
        </p:nvSpPr>
        <p:spPr>
          <a:xfrm>
            <a:off x="584200" y="6054272"/>
            <a:ext cx="723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>
                <a:solidFill>
                  <a:schemeClr val="accent2"/>
                </a:solidFill>
              </a:rPr>
              <a:t>your logo</a:t>
            </a:r>
            <a:endParaRPr lang="uk-UA" sz="1000" b="1">
              <a:solidFill>
                <a:schemeClr val="accent2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>
          <a:xfrm>
            <a:off x="584200" y="513669"/>
            <a:ext cx="3632200" cy="4039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uk-UA" sz="2250" b="1">
                <a:latin typeface="+mn-lt"/>
                <a:ea typeface="Roboto Condensed" panose="02000000000000000000" pitchFamily="2" charset="0"/>
                <a:cs typeface="+mn-cs"/>
              </a:defRPr>
            </a:lvl1pPr>
          </a:lstStyle>
          <a:p>
            <a:pPr marL="0" lvl="0"/>
            <a:r>
              <a:rPr lang="en-US"/>
              <a:t>click to edit master title style</a:t>
            </a:r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0"/>
          </p:nvPr>
        </p:nvSpPr>
        <p:spPr>
          <a:xfrm>
            <a:off x="11277600" y="6025374"/>
            <a:ext cx="1155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uk-UA" sz="1400" b="1" smtClean="0">
                <a:solidFill>
                  <a:schemeClr val="accent2"/>
                </a:solidFill>
              </a:defRPr>
            </a:lvl1pPr>
          </a:lstStyle>
          <a:p>
            <a:pPr algn="l"/>
            <a:r>
              <a:rPr lang="en-US"/>
              <a:t>page</a:t>
            </a:r>
          </a:p>
          <a:p>
            <a:pPr algn="l"/>
            <a:r>
              <a:rPr lang="en-US"/>
              <a:t>0</a:t>
            </a:r>
            <a:fld id="{37D409AB-2201-4E18-8A34-C31753AD9B06}" type="slidenum">
              <a:rPr smtClean="0"/>
              <a:pPr algn="l"/>
              <a:t>‹#›</a:t>
            </a:fld>
            <a:endParaRPr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1"/>
          </p:nvPr>
        </p:nvSpPr>
        <p:spPr>
          <a:xfrm>
            <a:off x="0" y="2057400"/>
            <a:ext cx="12192000" cy="2743200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69900" y="457200"/>
            <a:ext cx="0" cy="516636"/>
          </a:xfrm>
          <a:prstGeom prst="line">
            <a:avLst/>
          </a:prstGeom>
          <a:ln w="63500">
            <a:solidFill>
              <a:schemeClr val="accent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469900" y="6124657"/>
            <a:ext cx="0" cy="370332"/>
          </a:xfrm>
          <a:prstGeom prst="line">
            <a:avLst/>
          </a:prstGeom>
          <a:ln w="63500">
            <a:solidFill>
              <a:schemeClr val="accent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11163300" y="6124657"/>
            <a:ext cx="0" cy="370332"/>
          </a:xfrm>
          <a:prstGeom prst="line">
            <a:avLst/>
          </a:prstGeom>
          <a:ln w="63500">
            <a:solidFill>
              <a:schemeClr val="accent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7638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flip dir="r"/>
      </p:transition>
    </mc:Choice>
    <mc:Fallback xmlns="">
      <p:transition spd="slow">
        <p:fade/>
      </p:transition>
    </mc:Fallback>
  </mc:AlternateContent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9347F85-38C3-419A-850B-FE6E53BC94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4C672D6-F201-4B0F-BA98-F83ACE1381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3C1005B-BA33-4E59-B765-299E01675A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9879D-0B43-4880-A697-CF4B710F9CCA}" type="datetimeFigureOut">
              <a:rPr lang="el-GR" smtClean="0"/>
              <a:t>27/5/2022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4389EE0-09F4-41ED-AB2E-655D8C0FD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C0DE4AA-255F-4B7B-AE18-36FD238FE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23B0C-4BA9-4A32-8D7F-AE1C9C3EEDB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1506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47263CD-46DA-4F96-B08F-75FC7AAFC1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5DA7ABA5-5569-4237-9757-FB02E49A5C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0C44F9A-AA8C-4437-93FA-4E976B427F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9879D-0B43-4880-A697-CF4B710F9CCA}" type="datetimeFigureOut">
              <a:rPr lang="el-GR" smtClean="0"/>
              <a:t>27/5/2022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DCF8D162-9406-4848-998D-7B0D09150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D781FB1-EB78-4828-95E2-35982E206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23B0C-4BA9-4A32-8D7F-AE1C9C3EEDB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75056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7CD94D6-E5FD-4B37-9C4D-E4B6C72D68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B9827D6-1FF4-435F-B84B-181580982A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B7D27C7C-9723-4E03-A276-73668159E7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DFE6D888-3BD3-4019-8421-5B7B6C2EA0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9879D-0B43-4880-A697-CF4B710F9CCA}" type="datetimeFigureOut">
              <a:rPr lang="el-GR" smtClean="0"/>
              <a:t>27/5/2022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27098561-2C39-4943-95C5-9DA47501E3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3F2AA1B8-3DE5-4D28-8F8C-8393A9DC1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23B0C-4BA9-4A32-8D7F-AE1C9C3EEDB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56119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5D73D50-8125-435B-A7D4-D8F2C8FBD3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84703ADA-6361-4702-96C4-8D547F2F56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DEB6C4DF-3479-4708-9FFA-51603B6396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56CAE765-0F8E-4539-8BDB-1D6AD65722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C1CD3FCA-E235-491D-898A-1641ABFD0B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975E3472-939F-47CB-8E13-D8CAB02EB8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9879D-0B43-4880-A697-CF4B710F9CCA}" type="datetimeFigureOut">
              <a:rPr lang="el-GR" smtClean="0"/>
              <a:t>27/5/2022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F7448B29-B970-4B45-8DF9-1612D49F9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341B76D4-4404-473C-B195-950D44A2B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23B0C-4BA9-4A32-8D7F-AE1C9C3EEDB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43333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803CD20-DEAD-46F1-AAEE-7A03CCDDA9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ABDC258B-09B2-4587-A241-36275EB417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9879D-0B43-4880-A697-CF4B710F9CCA}" type="datetimeFigureOut">
              <a:rPr lang="el-GR" smtClean="0"/>
              <a:t>27/5/2022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8AEB458B-C7C2-445D-A413-23EDC36020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9866B099-B23C-4A5C-B5B8-EB53F5161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23B0C-4BA9-4A32-8D7F-AE1C9C3EEDB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29431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E311F620-0458-47A8-9E2E-332217E2A0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9879D-0B43-4880-A697-CF4B710F9CCA}" type="datetimeFigureOut">
              <a:rPr lang="el-GR" smtClean="0"/>
              <a:t>27/5/2022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DF30AD7D-3469-4C36-8821-59368209ED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63CE50A0-9368-41B4-A2EC-47CF91373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23B0C-4BA9-4A32-8D7F-AE1C9C3EEDB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68955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7565460-41FD-47C5-8E73-D85AFFFFD6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5E9A4D7-B1C3-4CB3-8EFC-69C69EC96D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13F80DF4-AFE5-49D2-8DAC-2F6134D255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7B373E52-6EFC-4214-ADE7-D32406F1A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9879D-0B43-4880-A697-CF4B710F9CCA}" type="datetimeFigureOut">
              <a:rPr lang="el-GR" smtClean="0"/>
              <a:t>27/5/2022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8325D4D9-7AED-4F64-9DDE-E56BCC394D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C29CF74D-9D12-40E3-95F1-E51068196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23B0C-4BA9-4A32-8D7F-AE1C9C3EEDB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928087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C11E5A7-7E7B-4222-A5A7-4C0D181AF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D27B1925-1A62-4239-8949-8792A61731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84785939-A836-493D-96EC-8BF3270529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F24C3133-FA08-4256-ABFC-8A19FFA76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9879D-0B43-4880-A697-CF4B710F9CCA}" type="datetimeFigureOut">
              <a:rPr lang="el-GR" smtClean="0"/>
              <a:t>27/5/2022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54751379-F7BA-4E49-9FB8-109C047D11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3CC60150-8A3B-4547-9CD0-DE774ECE8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23B0C-4BA9-4A32-8D7F-AE1C9C3EEDB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01299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EE3DDC9C-7DE4-493C-8107-87C28B4C00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A0ED4E43-FC86-40DA-A5F8-7C9E1AED1F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50EAFAD-057A-4745-8935-6277132610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E9879D-0B43-4880-A697-CF4B710F9CCA}" type="datetimeFigureOut">
              <a:rPr lang="el-GR" smtClean="0"/>
              <a:t>27/5/2022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B42717D-D54E-48C3-83A7-6028F47AD8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5D106E2-277C-493A-8B6E-04C1C208D7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223B0C-4BA9-4A32-8D7F-AE1C9C3EEDB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70251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5" r:id="rId13"/>
    <p:sldLayoutId id="2147483667" r:id="rId14"/>
    <p:sldLayoutId id="2147483670" r:id="rId15"/>
    <p:sldLayoutId id="2147483671" r:id="rId16"/>
    <p:sldLayoutId id="2147483672" r:id="rId17"/>
    <p:sldLayoutId id="2147483674" r:id="rId18"/>
    <p:sldLayoutId id="2147483675" r:id="rId1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2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17.jp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6.xml"/><Relationship Id="rId4" Type="http://schemas.openxmlformats.org/officeDocument/2006/relationships/hyperlink" Target="http://www.enateam.gr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665;p17">
            <a:extLst>
              <a:ext uri="{FF2B5EF4-FFF2-40B4-BE49-F238E27FC236}">
                <a16:creationId xmlns:a16="http://schemas.microsoft.com/office/drawing/2014/main" id="{23DF7A22-45E5-44F3-BF94-EDA49B19AD58}"/>
              </a:ext>
            </a:extLst>
          </p:cNvPr>
          <p:cNvSpPr/>
          <p:nvPr/>
        </p:nvSpPr>
        <p:spPr>
          <a:xfrm>
            <a:off x="0" y="1600200"/>
            <a:ext cx="12192001" cy="3657600"/>
          </a:xfrm>
          <a:prstGeom prst="rect">
            <a:avLst/>
          </a:prstGeom>
          <a:solidFill>
            <a:srgbClr val="00B07B"/>
          </a:solidFill>
          <a:ln>
            <a:noFill/>
          </a:ln>
        </p:spPr>
        <p:txBody>
          <a:bodyPr spcFirstLastPara="1" wrap="square" lIns="60950" tIns="30467" rIns="60950" bIns="30467" anchor="ctr" anchorCtr="0">
            <a:noAutofit/>
          </a:bodyPr>
          <a:lstStyle/>
          <a:p>
            <a:endParaRPr sz="1867" dirty="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3" name="Εικόνα 2">
            <a:extLst>
              <a:ext uri="{FF2B5EF4-FFF2-40B4-BE49-F238E27FC236}">
                <a16:creationId xmlns:a16="http://schemas.microsoft.com/office/drawing/2014/main" id="{A2916A48-025B-4989-8A4A-FCC3777D36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3953" y="1773375"/>
            <a:ext cx="4564094" cy="3311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82334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Rectangle 8">
            <a:extLst>
              <a:ext uri="{FF2B5EF4-FFF2-40B4-BE49-F238E27FC236}">
                <a16:creationId xmlns:a16="http://schemas.microsoft.com/office/drawing/2014/main" id="{E66142CB-ACFE-1CA6-C3E4-BB0BAF411145}"/>
              </a:ext>
            </a:extLst>
          </p:cNvPr>
          <p:cNvSpPr/>
          <p:nvPr/>
        </p:nvSpPr>
        <p:spPr>
          <a:xfrm>
            <a:off x="0" y="4345376"/>
            <a:ext cx="12192000" cy="2512624"/>
          </a:xfrm>
          <a:prstGeom prst="rect">
            <a:avLst/>
          </a:prstGeom>
          <a:solidFill>
            <a:srgbClr val="535766">
              <a:alpha val="7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900"/>
          </a:p>
        </p:txBody>
      </p:sp>
      <p:sp>
        <p:nvSpPr>
          <p:cNvPr id="60" name="TextBox 59"/>
          <p:cNvSpPr txBox="1"/>
          <p:nvPr/>
        </p:nvSpPr>
        <p:spPr>
          <a:xfrm>
            <a:off x="2669143" y="1651904"/>
            <a:ext cx="6853715" cy="1862048"/>
          </a:xfrm>
          <a:prstGeom prst="rect">
            <a:avLst/>
          </a:prstGeom>
          <a:noFill/>
          <a:effectLst>
            <a:outerShdw blurRad="635000" dist="254000" dir="5400000" algn="t" rotWithShape="0">
              <a:prstClr val="black"/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l-GR" sz="5750" b="1" dirty="0">
                <a:solidFill>
                  <a:schemeClr val="bg1"/>
                </a:solidFill>
              </a:rPr>
              <a:t>Αναπτυξιακός</a:t>
            </a:r>
            <a:r>
              <a:rPr lang="en-US" sz="5750" b="1" dirty="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el-GR" sz="5750" b="1" dirty="0">
                <a:solidFill>
                  <a:schemeClr val="bg1"/>
                </a:solidFill>
              </a:rPr>
              <a:t>Νόμος 4887/2022 </a:t>
            </a:r>
            <a:endParaRPr lang="uk-UA" sz="5750" b="1" dirty="0">
              <a:solidFill>
                <a:schemeClr val="bg1"/>
              </a:solidFill>
            </a:endParaRPr>
          </a:p>
        </p:txBody>
      </p:sp>
      <p:sp>
        <p:nvSpPr>
          <p:cNvPr id="37" name="Oval 21">
            <a:extLst>
              <a:ext uri="{FF2B5EF4-FFF2-40B4-BE49-F238E27FC236}">
                <a16:creationId xmlns:a16="http://schemas.microsoft.com/office/drawing/2014/main" id="{6589E12A-F721-8082-6013-DE7FB6F4AC83}"/>
              </a:ext>
            </a:extLst>
          </p:cNvPr>
          <p:cNvSpPr/>
          <p:nvPr/>
        </p:nvSpPr>
        <p:spPr>
          <a:xfrm>
            <a:off x="3589538" y="3898598"/>
            <a:ext cx="859069" cy="860400"/>
          </a:xfrm>
          <a:prstGeom prst="ellipse">
            <a:avLst/>
          </a:prstGeom>
          <a:solidFill>
            <a:srgbClr val="00B07B">
              <a:alpha val="75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900"/>
          </a:p>
        </p:txBody>
      </p:sp>
      <p:sp>
        <p:nvSpPr>
          <p:cNvPr id="38" name="Oval 21">
            <a:extLst>
              <a:ext uri="{FF2B5EF4-FFF2-40B4-BE49-F238E27FC236}">
                <a16:creationId xmlns:a16="http://schemas.microsoft.com/office/drawing/2014/main" id="{C64D082D-7A0A-4C7A-09A8-31E18C5C4806}"/>
              </a:ext>
            </a:extLst>
          </p:cNvPr>
          <p:cNvSpPr/>
          <p:nvPr/>
        </p:nvSpPr>
        <p:spPr>
          <a:xfrm>
            <a:off x="1592090" y="3892389"/>
            <a:ext cx="859069" cy="860400"/>
          </a:xfrm>
          <a:prstGeom prst="ellipse">
            <a:avLst/>
          </a:prstGeom>
          <a:solidFill>
            <a:srgbClr val="00B07B">
              <a:alpha val="75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900" dirty="0"/>
          </a:p>
        </p:txBody>
      </p:sp>
      <p:grpSp>
        <p:nvGrpSpPr>
          <p:cNvPr id="41" name="Google Shape;9966;p71">
            <a:extLst>
              <a:ext uri="{FF2B5EF4-FFF2-40B4-BE49-F238E27FC236}">
                <a16:creationId xmlns:a16="http://schemas.microsoft.com/office/drawing/2014/main" id="{268E77AB-298F-63B3-C199-BFBDA1AA6C22}"/>
              </a:ext>
            </a:extLst>
          </p:cNvPr>
          <p:cNvGrpSpPr>
            <a:grpSpLocks noChangeAspect="1"/>
          </p:cNvGrpSpPr>
          <p:nvPr/>
        </p:nvGrpSpPr>
        <p:grpSpPr>
          <a:xfrm>
            <a:off x="1770802" y="4038396"/>
            <a:ext cx="501644" cy="501671"/>
            <a:chOff x="1487200" y="2615925"/>
            <a:chExt cx="483125" cy="483150"/>
          </a:xfrm>
          <a:solidFill>
            <a:schemeClr val="bg1"/>
          </a:solidFill>
        </p:grpSpPr>
        <p:sp>
          <p:nvSpPr>
            <p:cNvPr id="46" name="Google Shape;9967;p71">
              <a:extLst>
                <a:ext uri="{FF2B5EF4-FFF2-40B4-BE49-F238E27FC236}">
                  <a16:creationId xmlns:a16="http://schemas.microsoft.com/office/drawing/2014/main" id="{7A5EAFF9-609B-746A-4CED-BC772B264EFD}"/>
                </a:ext>
              </a:extLst>
            </p:cNvPr>
            <p:cNvSpPr/>
            <p:nvPr/>
          </p:nvSpPr>
          <p:spPr>
            <a:xfrm>
              <a:off x="1601400" y="2844275"/>
              <a:ext cx="28325" cy="28325"/>
            </a:xfrm>
            <a:custGeom>
              <a:avLst/>
              <a:gdLst/>
              <a:ahLst/>
              <a:cxnLst/>
              <a:rect l="l" t="t" r="r" b="b"/>
              <a:pathLst>
                <a:path w="1133" h="1133" extrusionOk="0">
                  <a:moveTo>
                    <a:pt x="565" y="1"/>
                  </a:moveTo>
                  <a:cubicBezTo>
                    <a:pt x="251" y="1"/>
                    <a:pt x="1" y="254"/>
                    <a:pt x="1" y="568"/>
                  </a:cubicBezTo>
                  <a:cubicBezTo>
                    <a:pt x="1" y="879"/>
                    <a:pt x="251" y="1133"/>
                    <a:pt x="565" y="1133"/>
                  </a:cubicBezTo>
                  <a:cubicBezTo>
                    <a:pt x="879" y="1133"/>
                    <a:pt x="1133" y="879"/>
                    <a:pt x="1133" y="568"/>
                  </a:cubicBezTo>
                  <a:cubicBezTo>
                    <a:pt x="1133" y="254"/>
                    <a:pt x="879" y="1"/>
                    <a:pt x="56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47" name="Google Shape;9968;p71">
              <a:extLst>
                <a:ext uri="{FF2B5EF4-FFF2-40B4-BE49-F238E27FC236}">
                  <a16:creationId xmlns:a16="http://schemas.microsoft.com/office/drawing/2014/main" id="{F1DC3C96-86DB-59C1-E234-F8CC373EE7C8}"/>
                </a:ext>
              </a:extLst>
            </p:cNvPr>
            <p:cNvSpPr/>
            <p:nvPr/>
          </p:nvSpPr>
          <p:spPr>
            <a:xfrm>
              <a:off x="1487200" y="2731050"/>
              <a:ext cx="483125" cy="368025"/>
            </a:xfrm>
            <a:custGeom>
              <a:avLst/>
              <a:gdLst/>
              <a:ahLst/>
              <a:cxnLst/>
              <a:rect l="l" t="t" r="r" b="b"/>
              <a:pathLst>
                <a:path w="19325" h="14721" extrusionOk="0">
                  <a:moveTo>
                    <a:pt x="4566" y="1232"/>
                  </a:moveTo>
                  <a:cubicBezTo>
                    <a:pt x="4994" y="1386"/>
                    <a:pt x="5342" y="1703"/>
                    <a:pt x="5535" y="2117"/>
                  </a:cubicBezTo>
                  <a:cubicBezTo>
                    <a:pt x="5630" y="2320"/>
                    <a:pt x="5833" y="2444"/>
                    <a:pt x="6050" y="2444"/>
                  </a:cubicBezTo>
                  <a:cubicBezTo>
                    <a:pt x="6094" y="2444"/>
                    <a:pt x="6139" y="2439"/>
                    <a:pt x="6184" y="2428"/>
                  </a:cubicBezTo>
                  <a:cubicBezTo>
                    <a:pt x="6580" y="2322"/>
                    <a:pt x="6987" y="2268"/>
                    <a:pt x="7398" y="2265"/>
                  </a:cubicBezTo>
                  <a:lnTo>
                    <a:pt x="11927" y="2265"/>
                  </a:lnTo>
                  <a:cubicBezTo>
                    <a:pt x="14738" y="2265"/>
                    <a:pt x="17024" y="4551"/>
                    <a:pt x="17024" y="7362"/>
                  </a:cubicBezTo>
                  <a:cubicBezTo>
                    <a:pt x="17021" y="9385"/>
                    <a:pt x="15819" y="11215"/>
                    <a:pt x="13965" y="12024"/>
                  </a:cubicBezTo>
                  <a:cubicBezTo>
                    <a:pt x="13760" y="12114"/>
                    <a:pt x="13624" y="12320"/>
                    <a:pt x="13627" y="12543"/>
                  </a:cubicBezTo>
                  <a:lnTo>
                    <a:pt x="13627" y="13588"/>
                  </a:lnTo>
                  <a:lnTo>
                    <a:pt x="12495" y="13588"/>
                  </a:lnTo>
                  <a:lnTo>
                    <a:pt x="12495" y="13023"/>
                  </a:lnTo>
                  <a:cubicBezTo>
                    <a:pt x="12495" y="12709"/>
                    <a:pt x="12241" y="12456"/>
                    <a:pt x="11927" y="12456"/>
                  </a:cubicBezTo>
                  <a:lnTo>
                    <a:pt x="7398" y="12456"/>
                  </a:lnTo>
                  <a:cubicBezTo>
                    <a:pt x="7084" y="12456"/>
                    <a:pt x="6833" y="12709"/>
                    <a:pt x="6833" y="13023"/>
                  </a:cubicBezTo>
                  <a:lnTo>
                    <a:pt x="6833" y="13588"/>
                  </a:lnTo>
                  <a:lnTo>
                    <a:pt x="5701" y="13588"/>
                  </a:lnTo>
                  <a:lnTo>
                    <a:pt x="5701" y="12537"/>
                  </a:lnTo>
                  <a:cubicBezTo>
                    <a:pt x="5698" y="12314"/>
                    <a:pt x="5565" y="12108"/>
                    <a:pt x="5360" y="12021"/>
                  </a:cubicBezTo>
                  <a:cubicBezTo>
                    <a:pt x="4185" y="11508"/>
                    <a:pt x="3249" y="10572"/>
                    <a:pt x="2733" y="9400"/>
                  </a:cubicBezTo>
                  <a:cubicBezTo>
                    <a:pt x="2642" y="9192"/>
                    <a:pt x="2440" y="9059"/>
                    <a:pt x="2213" y="9059"/>
                  </a:cubicBezTo>
                  <a:lnTo>
                    <a:pt x="1132" y="9059"/>
                  </a:lnTo>
                  <a:lnTo>
                    <a:pt x="1132" y="6794"/>
                  </a:lnTo>
                  <a:lnTo>
                    <a:pt x="1851" y="6794"/>
                  </a:lnTo>
                  <a:cubicBezTo>
                    <a:pt x="2120" y="6794"/>
                    <a:pt x="2349" y="6604"/>
                    <a:pt x="2404" y="6341"/>
                  </a:cubicBezTo>
                  <a:cubicBezTo>
                    <a:pt x="2651" y="5130"/>
                    <a:pt x="3349" y="4046"/>
                    <a:pt x="4369" y="3286"/>
                  </a:cubicBezTo>
                  <a:cubicBezTo>
                    <a:pt x="4566" y="3138"/>
                    <a:pt x="4644" y="2884"/>
                    <a:pt x="4569" y="2652"/>
                  </a:cubicBezTo>
                  <a:lnTo>
                    <a:pt x="4566" y="2645"/>
                  </a:lnTo>
                  <a:lnTo>
                    <a:pt x="4566" y="1232"/>
                  </a:lnTo>
                  <a:close/>
                  <a:moveTo>
                    <a:pt x="4001" y="0"/>
                  </a:moveTo>
                  <a:cubicBezTo>
                    <a:pt x="3687" y="0"/>
                    <a:pt x="3436" y="254"/>
                    <a:pt x="3436" y="568"/>
                  </a:cubicBezTo>
                  <a:lnTo>
                    <a:pt x="3436" y="2582"/>
                  </a:lnTo>
                  <a:cubicBezTo>
                    <a:pt x="2461" y="3379"/>
                    <a:pt x="1754" y="4454"/>
                    <a:pt x="1407" y="5662"/>
                  </a:cubicBezTo>
                  <a:lnTo>
                    <a:pt x="568" y="5662"/>
                  </a:lnTo>
                  <a:cubicBezTo>
                    <a:pt x="254" y="5662"/>
                    <a:pt x="0" y="5916"/>
                    <a:pt x="0" y="6230"/>
                  </a:cubicBezTo>
                  <a:lnTo>
                    <a:pt x="0" y="9626"/>
                  </a:lnTo>
                  <a:cubicBezTo>
                    <a:pt x="0" y="9937"/>
                    <a:pt x="254" y="10191"/>
                    <a:pt x="568" y="10191"/>
                  </a:cubicBezTo>
                  <a:lnTo>
                    <a:pt x="1857" y="10191"/>
                  </a:lnTo>
                  <a:cubicBezTo>
                    <a:pt x="2452" y="11357"/>
                    <a:pt x="3400" y="12302"/>
                    <a:pt x="4569" y="12897"/>
                  </a:cubicBezTo>
                  <a:lnTo>
                    <a:pt x="4569" y="14156"/>
                  </a:lnTo>
                  <a:cubicBezTo>
                    <a:pt x="4569" y="14467"/>
                    <a:pt x="4819" y="14720"/>
                    <a:pt x="5133" y="14720"/>
                  </a:cubicBezTo>
                  <a:lnTo>
                    <a:pt x="7398" y="14720"/>
                  </a:lnTo>
                  <a:cubicBezTo>
                    <a:pt x="7712" y="14720"/>
                    <a:pt x="7965" y="14467"/>
                    <a:pt x="7965" y="14156"/>
                  </a:cubicBezTo>
                  <a:lnTo>
                    <a:pt x="7965" y="13588"/>
                  </a:lnTo>
                  <a:lnTo>
                    <a:pt x="11362" y="13588"/>
                  </a:lnTo>
                  <a:lnTo>
                    <a:pt x="11362" y="14156"/>
                  </a:lnTo>
                  <a:cubicBezTo>
                    <a:pt x="11362" y="14467"/>
                    <a:pt x="11613" y="14720"/>
                    <a:pt x="11927" y="14720"/>
                  </a:cubicBezTo>
                  <a:lnTo>
                    <a:pt x="14192" y="14720"/>
                  </a:lnTo>
                  <a:cubicBezTo>
                    <a:pt x="14506" y="14720"/>
                    <a:pt x="14759" y="14467"/>
                    <a:pt x="14759" y="14156"/>
                  </a:cubicBezTo>
                  <a:lnTo>
                    <a:pt x="14759" y="12903"/>
                  </a:lnTo>
                  <a:cubicBezTo>
                    <a:pt x="16689" y="11915"/>
                    <a:pt x="17969" y="9998"/>
                    <a:pt x="18135" y="7839"/>
                  </a:cubicBezTo>
                  <a:cubicBezTo>
                    <a:pt x="18383" y="7754"/>
                    <a:pt x="18612" y="7618"/>
                    <a:pt x="18799" y="7437"/>
                  </a:cubicBezTo>
                  <a:cubicBezTo>
                    <a:pt x="19134" y="7123"/>
                    <a:pt x="19325" y="6685"/>
                    <a:pt x="19325" y="6230"/>
                  </a:cubicBezTo>
                  <a:lnTo>
                    <a:pt x="19325" y="5097"/>
                  </a:lnTo>
                  <a:cubicBezTo>
                    <a:pt x="19325" y="4783"/>
                    <a:pt x="19071" y="4530"/>
                    <a:pt x="18760" y="4530"/>
                  </a:cubicBezTo>
                  <a:cubicBezTo>
                    <a:pt x="18446" y="4530"/>
                    <a:pt x="18192" y="4783"/>
                    <a:pt x="18192" y="5097"/>
                  </a:cubicBezTo>
                  <a:lnTo>
                    <a:pt x="18192" y="6230"/>
                  </a:lnTo>
                  <a:cubicBezTo>
                    <a:pt x="18192" y="6332"/>
                    <a:pt x="18159" y="6435"/>
                    <a:pt x="18099" y="6522"/>
                  </a:cubicBezTo>
                  <a:cubicBezTo>
                    <a:pt x="17688" y="3482"/>
                    <a:pt x="15079" y="1133"/>
                    <a:pt x="11927" y="1133"/>
                  </a:cubicBezTo>
                  <a:lnTo>
                    <a:pt x="7398" y="1133"/>
                  </a:lnTo>
                  <a:cubicBezTo>
                    <a:pt x="7041" y="1136"/>
                    <a:pt x="6685" y="1169"/>
                    <a:pt x="6332" y="1238"/>
                  </a:cubicBezTo>
                  <a:cubicBezTo>
                    <a:pt x="5807" y="465"/>
                    <a:pt x="4934" y="3"/>
                    <a:pt x="400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48" name="Google Shape;9969;p71">
              <a:extLst>
                <a:ext uri="{FF2B5EF4-FFF2-40B4-BE49-F238E27FC236}">
                  <a16:creationId xmlns:a16="http://schemas.microsoft.com/office/drawing/2014/main" id="{1C243D9F-A2C1-6F13-4834-B03BCE5CEA16}"/>
                </a:ext>
              </a:extLst>
            </p:cNvPr>
            <p:cNvSpPr/>
            <p:nvPr/>
          </p:nvSpPr>
          <p:spPr>
            <a:xfrm>
              <a:off x="1658025" y="2615925"/>
              <a:ext cx="141550" cy="143450"/>
            </a:xfrm>
            <a:custGeom>
              <a:avLst/>
              <a:gdLst/>
              <a:ahLst/>
              <a:cxnLst/>
              <a:rect l="l" t="t" r="r" b="b"/>
              <a:pathLst>
                <a:path w="5662" h="5738" extrusionOk="0">
                  <a:moveTo>
                    <a:pt x="2829" y="1133"/>
                  </a:moveTo>
                  <a:cubicBezTo>
                    <a:pt x="3750" y="1133"/>
                    <a:pt x="4529" y="1945"/>
                    <a:pt x="4529" y="2908"/>
                  </a:cubicBezTo>
                  <a:cubicBezTo>
                    <a:pt x="4526" y="3845"/>
                    <a:pt x="3768" y="4605"/>
                    <a:pt x="2829" y="4605"/>
                  </a:cubicBezTo>
                  <a:cubicBezTo>
                    <a:pt x="1890" y="4605"/>
                    <a:pt x="1132" y="3845"/>
                    <a:pt x="1132" y="2908"/>
                  </a:cubicBezTo>
                  <a:cubicBezTo>
                    <a:pt x="1132" y="1945"/>
                    <a:pt x="1908" y="1133"/>
                    <a:pt x="2829" y="1133"/>
                  </a:cubicBezTo>
                  <a:close/>
                  <a:moveTo>
                    <a:pt x="2829" y="1"/>
                  </a:moveTo>
                  <a:cubicBezTo>
                    <a:pt x="2075" y="1"/>
                    <a:pt x="1359" y="312"/>
                    <a:pt x="818" y="876"/>
                  </a:cubicBezTo>
                  <a:cubicBezTo>
                    <a:pt x="293" y="1423"/>
                    <a:pt x="0" y="2151"/>
                    <a:pt x="0" y="2908"/>
                  </a:cubicBezTo>
                  <a:cubicBezTo>
                    <a:pt x="0" y="4470"/>
                    <a:pt x="1265" y="5738"/>
                    <a:pt x="2829" y="5738"/>
                  </a:cubicBezTo>
                  <a:cubicBezTo>
                    <a:pt x="4393" y="5738"/>
                    <a:pt x="5662" y="4470"/>
                    <a:pt x="5662" y="2908"/>
                  </a:cubicBezTo>
                  <a:cubicBezTo>
                    <a:pt x="5659" y="2151"/>
                    <a:pt x="5366" y="1423"/>
                    <a:pt x="4840" y="876"/>
                  </a:cubicBezTo>
                  <a:cubicBezTo>
                    <a:pt x="4303" y="312"/>
                    <a:pt x="3584" y="1"/>
                    <a:pt x="282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</p:grpSp>
      <p:grpSp>
        <p:nvGrpSpPr>
          <p:cNvPr id="49" name="Google Shape;9966;p71">
            <a:extLst>
              <a:ext uri="{FF2B5EF4-FFF2-40B4-BE49-F238E27FC236}">
                <a16:creationId xmlns:a16="http://schemas.microsoft.com/office/drawing/2014/main" id="{2542FE94-C810-C06C-3456-627EF1F43786}"/>
              </a:ext>
            </a:extLst>
          </p:cNvPr>
          <p:cNvGrpSpPr>
            <a:grpSpLocks noChangeAspect="1"/>
          </p:cNvGrpSpPr>
          <p:nvPr/>
        </p:nvGrpSpPr>
        <p:grpSpPr>
          <a:xfrm>
            <a:off x="3771045" y="4043911"/>
            <a:ext cx="501644" cy="501671"/>
            <a:chOff x="1487200" y="2615925"/>
            <a:chExt cx="483125" cy="483150"/>
          </a:xfrm>
          <a:solidFill>
            <a:schemeClr val="bg1"/>
          </a:solidFill>
        </p:grpSpPr>
        <p:sp>
          <p:nvSpPr>
            <p:cNvPr id="50" name="Google Shape;9967;p71">
              <a:extLst>
                <a:ext uri="{FF2B5EF4-FFF2-40B4-BE49-F238E27FC236}">
                  <a16:creationId xmlns:a16="http://schemas.microsoft.com/office/drawing/2014/main" id="{E12F83A0-7623-7D50-DF87-9F1E2CC3129B}"/>
                </a:ext>
              </a:extLst>
            </p:cNvPr>
            <p:cNvSpPr/>
            <p:nvPr/>
          </p:nvSpPr>
          <p:spPr>
            <a:xfrm>
              <a:off x="1601400" y="2844275"/>
              <a:ext cx="28325" cy="28325"/>
            </a:xfrm>
            <a:custGeom>
              <a:avLst/>
              <a:gdLst/>
              <a:ahLst/>
              <a:cxnLst/>
              <a:rect l="l" t="t" r="r" b="b"/>
              <a:pathLst>
                <a:path w="1133" h="1133" extrusionOk="0">
                  <a:moveTo>
                    <a:pt x="565" y="1"/>
                  </a:moveTo>
                  <a:cubicBezTo>
                    <a:pt x="251" y="1"/>
                    <a:pt x="1" y="254"/>
                    <a:pt x="1" y="568"/>
                  </a:cubicBezTo>
                  <a:cubicBezTo>
                    <a:pt x="1" y="879"/>
                    <a:pt x="251" y="1133"/>
                    <a:pt x="565" y="1133"/>
                  </a:cubicBezTo>
                  <a:cubicBezTo>
                    <a:pt x="879" y="1133"/>
                    <a:pt x="1133" y="879"/>
                    <a:pt x="1133" y="568"/>
                  </a:cubicBezTo>
                  <a:cubicBezTo>
                    <a:pt x="1133" y="254"/>
                    <a:pt x="879" y="1"/>
                    <a:pt x="56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51" name="Google Shape;9968;p71">
              <a:extLst>
                <a:ext uri="{FF2B5EF4-FFF2-40B4-BE49-F238E27FC236}">
                  <a16:creationId xmlns:a16="http://schemas.microsoft.com/office/drawing/2014/main" id="{A3486820-9741-BD09-1A90-452CBAEC7EDD}"/>
                </a:ext>
              </a:extLst>
            </p:cNvPr>
            <p:cNvSpPr/>
            <p:nvPr/>
          </p:nvSpPr>
          <p:spPr>
            <a:xfrm>
              <a:off x="1487200" y="2731050"/>
              <a:ext cx="483125" cy="368025"/>
            </a:xfrm>
            <a:custGeom>
              <a:avLst/>
              <a:gdLst/>
              <a:ahLst/>
              <a:cxnLst/>
              <a:rect l="l" t="t" r="r" b="b"/>
              <a:pathLst>
                <a:path w="19325" h="14721" extrusionOk="0">
                  <a:moveTo>
                    <a:pt x="4566" y="1232"/>
                  </a:moveTo>
                  <a:cubicBezTo>
                    <a:pt x="4994" y="1386"/>
                    <a:pt x="5342" y="1703"/>
                    <a:pt x="5535" y="2117"/>
                  </a:cubicBezTo>
                  <a:cubicBezTo>
                    <a:pt x="5630" y="2320"/>
                    <a:pt x="5833" y="2444"/>
                    <a:pt x="6050" y="2444"/>
                  </a:cubicBezTo>
                  <a:cubicBezTo>
                    <a:pt x="6094" y="2444"/>
                    <a:pt x="6139" y="2439"/>
                    <a:pt x="6184" y="2428"/>
                  </a:cubicBezTo>
                  <a:cubicBezTo>
                    <a:pt x="6580" y="2322"/>
                    <a:pt x="6987" y="2268"/>
                    <a:pt x="7398" y="2265"/>
                  </a:cubicBezTo>
                  <a:lnTo>
                    <a:pt x="11927" y="2265"/>
                  </a:lnTo>
                  <a:cubicBezTo>
                    <a:pt x="14738" y="2265"/>
                    <a:pt x="17024" y="4551"/>
                    <a:pt x="17024" y="7362"/>
                  </a:cubicBezTo>
                  <a:cubicBezTo>
                    <a:pt x="17021" y="9385"/>
                    <a:pt x="15819" y="11215"/>
                    <a:pt x="13965" y="12024"/>
                  </a:cubicBezTo>
                  <a:cubicBezTo>
                    <a:pt x="13760" y="12114"/>
                    <a:pt x="13624" y="12320"/>
                    <a:pt x="13627" y="12543"/>
                  </a:cubicBezTo>
                  <a:lnTo>
                    <a:pt x="13627" y="13588"/>
                  </a:lnTo>
                  <a:lnTo>
                    <a:pt x="12495" y="13588"/>
                  </a:lnTo>
                  <a:lnTo>
                    <a:pt x="12495" y="13023"/>
                  </a:lnTo>
                  <a:cubicBezTo>
                    <a:pt x="12495" y="12709"/>
                    <a:pt x="12241" y="12456"/>
                    <a:pt x="11927" y="12456"/>
                  </a:cubicBezTo>
                  <a:lnTo>
                    <a:pt x="7398" y="12456"/>
                  </a:lnTo>
                  <a:cubicBezTo>
                    <a:pt x="7084" y="12456"/>
                    <a:pt x="6833" y="12709"/>
                    <a:pt x="6833" y="13023"/>
                  </a:cubicBezTo>
                  <a:lnTo>
                    <a:pt x="6833" y="13588"/>
                  </a:lnTo>
                  <a:lnTo>
                    <a:pt x="5701" y="13588"/>
                  </a:lnTo>
                  <a:lnTo>
                    <a:pt x="5701" y="12537"/>
                  </a:lnTo>
                  <a:cubicBezTo>
                    <a:pt x="5698" y="12314"/>
                    <a:pt x="5565" y="12108"/>
                    <a:pt x="5360" y="12021"/>
                  </a:cubicBezTo>
                  <a:cubicBezTo>
                    <a:pt x="4185" y="11508"/>
                    <a:pt x="3249" y="10572"/>
                    <a:pt x="2733" y="9400"/>
                  </a:cubicBezTo>
                  <a:cubicBezTo>
                    <a:pt x="2642" y="9192"/>
                    <a:pt x="2440" y="9059"/>
                    <a:pt x="2213" y="9059"/>
                  </a:cubicBezTo>
                  <a:lnTo>
                    <a:pt x="1132" y="9059"/>
                  </a:lnTo>
                  <a:lnTo>
                    <a:pt x="1132" y="6794"/>
                  </a:lnTo>
                  <a:lnTo>
                    <a:pt x="1851" y="6794"/>
                  </a:lnTo>
                  <a:cubicBezTo>
                    <a:pt x="2120" y="6794"/>
                    <a:pt x="2349" y="6604"/>
                    <a:pt x="2404" y="6341"/>
                  </a:cubicBezTo>
                  <a:cubicBezTo>
                    <a:pt x="2651" y="5130"/>
                    <a:pt x="3349" y="4046"/>
                    <a:pt x="4369" y="3286"/>
                  </a:cubicBezTo>
                  <a:cubicBezTo>
                    <a:pt x="4566" y="3138"/>
                    <a:pt x="4644" y="2884"/>
                    <a:pt x="4569" y="2652"/>
                  </a:cubicBezTo>
                  <a:lnTo>
                    <a:pt x="4566" y="2645"/>
                  </a:lnTo>
                  <a:lnTo>
                    <a:pt x="4566" y="1232"/>
                  </a:lnTo>
                  <a:close/>
                  <a:moveTo>
                    <a:pt x="4001" y="0"/>
                  </a:moveTo>
                  <a:cubicBezTo>
                    <a:pt x="3687" y="0"/>
                    <a:pt x="3436" y="254"/>
                    <a:pt x="3436" y="568"/>
                  </a:cubicBezTo>
                  <a:lnTo>
                    <a:pt x="3436" y="2582"/>
                  </a:lnTo>
                  <a:cubicBezTo>
                    <a:pt x="2461" y="3379"/>
                    <a:pt x="1754" y="4454"/>
                    <a:pt x="1407" y="5662"/>
                  </a:cubicBezTo>
                  <a:lnTo>
                    <a:pt x="568" y="5662"/>
                  </a:lnTo>
                  <a:cubicBezTo>
                    <a:pt x="254" y="5662"/>
                    <a:pt x="0" y="5916"/>
                    <a:pt x="0" y="6230"/>
                  </a:cubicBezTo>
                  <a:lnTo>
                    <a:pt x="0" y="9626"/>
                  </a:lnTo>
                  <a:cubicBezTo>
                    <a:pt x="0" y="9937"/>
                    <a:pt x="254" y="10191"/>
                    <a:pt x="568" y="10191"/>
                  </a:cubicBezTo>
                  <a:lnTo>
                    <a:pt x="1857" y="10191"/>
                  </a:lnTo>
                  <a:cubicBezTo>
                    <a:pt x="2452" y="11357"/>
                    <a:pt x="3400" y="12302"/>
                    <a:pt x="4569" y="12897"/>
                  </a:cubicBezTo>
                  <a:lnTo>
                    <a:pt x="4569" y="14156"/>
                  </a:lnTo>
                  <a:cubicBezTo>
                    <a:pt x="4569" y="14467"/>
                    <a:pt x="4819" y="14720"/>
                    <a:pt x="5133" y="14720"/>
                  </a:cubicBezTo>
                  <a:lnTo>
                    <a:pt x="7398" y="14720"/>
                  </a:lnTo>
                  <a:cubicBezTo>
                    <a:pt x="7712" y="14720"/>
                    <a:pt x="7965" y="14467"/>
                    <a:pt x="7965" y="14156"/>
                  </a:cubicBezTo>
                  <a:lnTo>
                    <a:pt x="7965" y="13588"/>
                  </a:lnTo>
                  <a:lnTo>
                    <a:pt x="11362" y="13588"/>
                  </a:lnTo>
                  <a:lnTo>
                    <a:pt x="11362" y="14156"/>
                  </a:lnTo>
                  <a:cubicBezTo>
                    <a:pt x="11362" y="14467"/>
                    <a:pt x="11613" y="14720"/>
                    <a:pt x="11927" y="14720"/>
                  </a:cubicBezTo>
                  <a:lnTo>
                    <a:pt x="14192" y="14720"/>
                  </a:lnTo>
                  <a:cubicBezTo>
                    <a:pt x="14506" y="14720"/>
                    <a:pt x="14759" y="14467"/>
                    <a:pt x="14759" y="14156"/>
                  </a:cubicBezTo>
                  <a:lnTo>
                    <a:pt x="14759" y="12903"/>
                  </a:lnTo>
                  <a:cubicBezTo>
                    <a:pt x="16689" y="11915"/>
                    <a:pt x="17969" y="9998"/>
                    <a:pt x="18135" y="7839"/>
                  </a:cubicBezTo>
                  <a:cubicBezTo>
                    <a:pt x="18383" y="7754"/>
                    <a:pt x="18612" y="7618"/>
                    <a:pt x="18799" y="7437"/>
                  </a:cubicBezTo>
                  <a:cubicBezTo>
                    <a:pt x="19134" y="7123"/>
                    <a:pt x="19325" y="6685"/>
                    <a:pt x="19325" y="6230"/>
                  </a:cubicBezTo>
                  <a:lnTo>
                    <a:pt x="19325" y="5097"/>
                  </a:lnTo>
                  <a:cubicBezTo>
                    <a:pt x="19325" y="4783"/>
                    <a:pt x="19071" y="4530"/>
                    <a:pt x="18760" y="4530"/>
                  </a:cubicBezTo>
                  <a:cubicBezTo>
                    <a:pt x="18446" y="4530"/>
                    <a:pt x="18192" y="4783"/>
                    <a:pt x="18192" y="5097"/>
                  </a:cubicBezTo>
                  <a:lnTo>
                    <a:pt x="18192" y="6230"/>
                  </a:lnTo>
                  <a:cubicBezTo>
                    <a:pt x="18192" y="6332"/>
                    <a:pt x="18159" y="6435"/>
                    <a:pt x="18099" y="6522"/>
                  </a:cubicBezTo>
                  <a:cubicBezTo>
                    <a:pt x="17688" y="3482"/>
                    <a:pt x="15079" y="1133"/>
                    <a:pt x="11927" y="1133"/>
                  </a:cubicBezTo>
                  <a:lnTo>
                    <a:pt x="7398" y="1133"/>
                  </a:lnTo>
                  <a:cubicBezTo>
                    <a:pt x="7041" y="1136"/>
                    <a:pt x="6685" y="1169"/>
                    <a:pt x="6332" y="1238"/>
                  </a:cubicBezTo>
                  <a:cubicBezTo>
                    <a:pt x="5807" y="465"/>
                    <a:pt x="4934" y="3"/>
                    <a:pt x="400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52" name="Google Shape;9969;p71">
              <a:extLst>
                <a:ext uri="{FF2B5EF4-FFF2-40B4-BE49-F238E27FC236}">
                  <a16:creationId xmlns:a16="http://schemas.microsoft.com/office/drawing/2014/main" id="{4B0FD177-8F31-21BE-076D-0FBB5FEDBAF7}"/>
                </a:ext>
              </a:extLst>
            </p:cNvPr>
            <p:cNvSpPr/>
            <p:nvPr/>
          </p:nvSpPr>
          <p:spPr>
            <a:xfrm>
              <a:off x="1658025" y="2615925"/>
              <a:ext cx="141550" cy="143450"/>
            </a:xfrm>
            <a:custGeom>
              <a:avLst/>
              <a:gdLst/>
              <a:ahLst/>
              <a:cxnLst/>
              <a:rect l="l" t="t" r="r" b="b"/>
              <a:pathLst>
                <a:path w="5662" h="5738" extrusionOk="0">
                  <a:moveTo>
                    <a:pt x="2829" y="1133"/>
                  </a:moveTo>
                  <a:cubicBezTo>
                    <a:pt x="3750" y="1133"/>
                    <a:pt x="4529" y="1945"/>
                    <a:pt x="4529" y="2908"/>
                  </a:cubicBezTo>
                  <a:cubicBezTo>
                    <a:pt x="4526" y="3845"/>
                    <a:pt x="3768" y="4605"/>
                    <a:pt x="2829" y="4605"/>
                  </a:cubicBezTo>
                  <a:cubicBezTo>
                    <a:pt x="1890" y="4605"/>
                    <a:pt x="1132" y="3845"/>
                    <a:pt x="1132" y="2908"/>
                  </a:cubicBezTo>
                  <a:cubicBezTo>
                    <a:pt x="1132" y="1945"/>
                    <a:pt x="1908" y="1133"/>
                    <a:pt x="2829" y="1133"/>
                  </a:cubicBezTo>
                  <a:close/>
                  <a:moveTo>
                    <a:pt x="2829" y="1"/>
                  </a:moveTo>
                  <a:cubicBezTo>
                    <a:pt x="2075" y="1"/>
                    <a:pt x="1359" y="312"/>
                    <a:pt x="818" y="876"/>
                  </a:cubicBezTo>
                  <a:cubicBezTo>
                    <a:pt x="293" y="1423"/>
                    <a:pt x="0" y="2151"/>
                    <a:pt x="0" y="2908"/>
                  </a:cubicBezTo>
                  <a:cubicBezTo>
                    <a:pt x="0" y="4470"/>
                    <a:pt x="1265" y="5738"/>
                    <a:pt x="2829" y="5738"/>
                  </a:cubicBezTo>
                  <a:cubicBezTo>
                    <a:pt x="4393" y="5738"/>
                    <a:pt x="5662" y="4470"/>
                    <a:pt x="5662" y="2908"/>
                  </a:cubicBezTo>
                  <a:cubicBezTo>
                    <a:pt x="5659" y="2151"/>
                    <a:pt x="5366" y="1423"/>
                    <a:pt x="4840" y="876"/>
                  </a:cubicBezTo>
                  <a:cubicBezTo>
                    <a:pt x="4303" y="312"/>
                    <a:pt x="3584" y="1"/>
                    <a:pt x="282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</p:grpSp>
      <p:cxnSp>
        <p:nvCxnSpPr>
          <p:cNvPr id="57" name="Ευθεία γραμμή σύνδεσης 56">
            <a:extLst>
              <a:ext uri="{FF2B5EF4-FFF2-40B4-BE49-F238E27FC236}">
                <a16:creationId xmlns:a16="http://schemas.microsoft.com/office/drawing/2014/main" id="{9A46AED0-6456-1884-C623-DCEFC2EFBCD5}"/>
              </a:ext>
            </a:extLst>
          </p:cNvPr>
          <p:cNvCxnSpPr>
            <a:cxnSpLocks/>
          </p:cNvCxnSpPr>
          <p:nvPr/>
        </p:nvCxnSpPr>
        <p:spPr>
          <a:xfrm>
            <a:off x="468489" y="387291"/>
            <a:ext cx="0" cy="773994"/>
          </a:xfrm>
          <a:prstGeom prst="line">
            <a:avLst/>
          </a:prstGeom>
          <a:ln w="76200">
            <a:solidFill>
              <a:srgbClr val="00B27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Google Shape;6365;p162">
            <a:extLst>
              <a:ext uri="{FF2B5EF4-FFF2-40B4-BE49-F238E27FC236}">
                <a16:creationId xmlns:a16="http://schemas.microsoft.com/office/drawing/2014/main" id="{A288E0E4-6FD0-BB54-F656-93064CAFF703}"/>
              </a:ext>
            </a:extLst>
          </p:cNvPr>
          <p:cNvSpPr txBox="1">
            <a:spLocks/>
          </p:cNvSpPr>
          <p:nvPr/>
        </p:nvSpPr>
        <p:spPr>
          <a:xfrm>
            <a:off x="584200" y="380941"/>
            <a:ext cx="3632200" cy="892526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60950" tIns="30467" rIns="60950" bIns="30467" rtlCol="0" anchor="t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3000" b="1" dirty="0">
                <a:latin typeface="Roboto" panose="02000000000000000000" pitchFamily="2" charset="0"/>
                <a:ea typeface="Roboto" panose="02000000000000000000" pitchFamily="2" charset="0"/>
              </a:rPr>
              <a:t>τα χρηματοδοτικά</a:t>
            </a:r>
            <a:br>
              <a:rPr lang="el-GR" sz="3000" b="1" dirty="0"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l-GR" sz="3000" b="1" dirty="0">
                <a:solidFill>
                  <a:srgbClr val="00B07B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εργαλεία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953D23EA-2BF1-BC50-0DC1-08696AF2DC87}"/>
              </a:ext>
            </a:extLst>
          </p:cNvPr>
          <p:cNvSpPr txBox="1"/>
          <p:nvPr/>
        </p:nvSpPr>
        <p:spPr>
          <a:xfrm>
            <a:off x="803054" y="5435330"/>
            <a:ext cx="2378607" cy="11156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330" dirty="0">
                <a:solidFill>
                  <a:schemeClr val="bg1"/>
                </a:solidFill>
                <a:latin typeface="PF DinText Pro" panose="02000506020000020004" pitchFamily="2" charset="0"/>
              </a:rPr>
              <a:t>Πλην της Επιχορήγησης όλες οι επιχειρήσεις, ενισχύονται στο 100 % του Χάρτη Περιφερειακών</a:t>
            </a:r>
          </a:p>
          <a:p>
            <a:pPr algn="ctr"/>
            <a:r>
              <a:rPr lang="el-GR" sz="1330" dirty="0">
                <a:solidFill>
                  <a:schemeClr val="bg1"/>
                </a:solidFill>
                <a:latin typeface="PF DinText Pro" panose="02000506020000020004" pitchFamily="2" charset="0"/>
              </a:rPr>
              <a:t>Ενισχύσεων</a:t>
            </a:r>
            <a:endParaRPr lang="uk-UA" sz="1330" dirty="0">
              <a:solidFill>
                <a:schemeClr val="bg1"/>
              </a:solidFill>
              <a:latin typeface="PF DinText Pro" panose="02000506020000020004" pitchFamily="2" charset="0"/>
            </a:endParaRP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452E31D5-373C-814E-E9E7-43976EA8899F}"/>
              </a:ext>
            </a:extLst>
          </p:cNvPr>
          <p:cNvSpPr txBox="1"/>
          <p:nvPr/>
        </p:nvSpPr>
        <p:spPr>
          <a:xfrm>
            <a:off x="2965927" y="5431044"/>
            <a:ext cx="1993192" cy="11156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330" dirty="0">
                <a:solidFill>
                  <a:schemeClr val="bg1"/>
                </a:solidFill>
                <a:latin typeface="PF DinText Pro" panose="02000506020000020004" pitchFamily="2" charset="0"/>
              </a:rPr>
              <a:t>Επιχορήγηση </a:t>
            </a:r>
          </a:p>
          <a:p>
            <a:pPr algn="ctr"/>
            <a:r>
              <a:rPr lang="el-GR" sz="1330" dirty="0">
                <a:solidFill>
                  <a:schemeClr val="bg1"/>
                </a:solidFill>
                <a:latin typeface="PF DinText Pro" panose="02000506020000020004" pitchFamily="2" charset="0"/>
              </a:rPr>
              <a:t>Στο 80 % του</a:t>
            </a:r>
          </a:p>
          <a:p>
            <a:pPr algn="ctr"/>
            <a:r>
              <a:rPr lang="el-GR" sz="1330" dirty="0">
                <a:solidFill>
                  <a:schemeClr val="bg1"/>
                </a:solidFill>
                <a:latin typeface="PF DinText Pro" panose="02000506020000020004" pitchFamily="2" charset="0"/>
              </a:rPr>
              <a:t>Χάρτη</a:t>
            </a:r>
          </a:p>
          <a:p>
            <a:pPr algn="ctr"/>
            <a:r>
              <a:rPr lang="el-GR" sz="1330" dirty="0">
                <a:solidFill>
                  <a:schemeClr val="bg1"/>
                </a:solidFill>
                <a:latin typeface="PF DinText Pro" panose="02000506020000020004" pitchFamily="2" charset="0"/>
              </a:rPr>
              <a:t>Περιφερειακών</a:t>
            </a:r>
          </a:p>
          <a:p>
            <a:pPr algn="ctr"/>
            <a:r>
              <a:rPr lang="el-GR" sz="1330" dirty="0">
                <a:solidFill>
                  <a:schemeClr val="bg1"/>
                </a:solidFill>
                <a:latin typeface="PF DinText Pro" panose="02000506020000020004" pitchFamily="2" charset="0"/>
              </a:rPr>
              <a:t>Ενισχύσεων</a:t>
            </a:r>
            <a:endParaRPr lang="uk-UA" sz="1330" dirty="0">
              <a:solidFill>
                <a:schemeClr val="bg1"/>
              </a:solidFill>
              <a:latin typeface="PF DinText Pro" panose="02000506020000020004" pitchFamily="2" charset="0"/>
            </a:endParaRPr>
          </a:p>
        </p:txBody>
      </p:sp>
      <p:pic>
        <p:nvPicPr>
          <p:cNvPr id="3" name="Εικόνα 2">
            <a:extLst>
              <a:ext uri="{FF2B5EF4-FFF2-40B4-BE49-F238E27FC236}">
                <a16:creationId xmlns:a16="http://schemas.microsoft.com/office/drawing/2014/main" id="{654369E1-4530-9EF8-95D8-E4354FB22A0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8497" y="285913"/>
            <a:ext cx="1535014" cy="1649567"/>
          </a:xfrm>
          <a:prstGeom prst="rect">
            <a:avLst/>
          </a:prstGeom>
        </p:spPr>
      </p:pic>
      <p:sp>
        <p:nvSpPr>
          <p:cNvPr id="34" name="TextBox 33">
            <a:extLst>
              <a:ext uri="{FF2B5EF4-FFF2-40B4-BE49-F238E27FC236}">
                <a16:creationId xmlns:a16="http://schemas.microsoft.com/office/drawing/2014/main" id="{8255D60E-3294-5F8A-9A46-EF4B7915B7DA}"/>
              </a:ext>
            </a:extLst>
          </p:cNvPr>
          <p:cNvSpPr txBox="1"/>
          <p:nvPr/>
        </p:nvSpPr>
        <p:spPr>
          <a:xfrm>
            <a:off x="6188355" y="4920681"/>
            <a:ext cx="5408311" cy="369332"/>
          </a:xfrm>
          <a:prstGeom prst="rect">
            <a:avLst/>
          </a:prstGeom>
          <a:noFill/>
          <a:ln cap="rnd" cmpd="tri">
            <a:solidFill>
              <a:schemeClr val="bg1"/>
            </a:solidFill>
          </a:ln>
        </p:spPr>
        <p:txBody>
          <a:bodyPr wrap="square" rtlCol="0">
            <a:spAutoFit/>
          </a:bodyPr>
          <a:lstStyle>
            <a:defPPr>
              <a:defRPr lang="el-GR"/>
            </a:defPPr>
            <a:lvl1pPr algn="ctr">
              <a:defRPr>
                <a:solidFill>
                  <a:schemeClr val="bg1"/>
                </a:solidFill>
                <a:latin typeface="PF DinText Pro" panose="02000506020000020004" pitchFamily="2" charset="0"/>
              </a:defRPr>
            </a:lvl1pPr>
          </a:lstStyle>
          <a:p>
            <a:r>
              <a:rPr lang="el-GR" dirty="0"/>
              <a:t>Επιχορήγηση επενδυτικών σχεδίων στο 100 % του ΧΠΕ</a:t>
            </a:r>
            <a:endParaRPr lang="uk-UA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9C782AC4-B384-8F81-228F-3E1245D38BAA}"/>
              </a:ext>
            </a:extLst>
          </p:cNvPr>
          <p:cNvSpPr txBox="1"/>
          <p:nvPr/>
        </p:nvSpPr>
        <p:spPr>
          <a:xfrm>
            <a:off x="7028551" y="5438013"/>
            <a:ext cx="1993192" cy="2970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330" dirty="0">
                <a:solidFill>
                  <a:schemeClr val="bg1"/>
                </a:solidFill>
                <a:latin typeface="PF DinText Pro" panose="02000506020000020004" pitchFamily="2" charset="0"/>
              </a:rPr>
              <a:t>Ορεινές Περιοχές</a:t>
            </a:r>
            <a:endParaRPr lang="uk-UA" sz="1330" dirty="0">
              <a:solidFill>
                <a:schemeClr val="bg1"/>
              </a:solidFill>
              <a:latin typeface="PF DinText Pro" panose="02000506020000020004" pitchFamily="2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316CF2EC-A054-CBB3-43BA-EB4C1C7BA89B}"/>
              </a:ext>
            </a:extLst>
          </p:cNvPr>
          <p:cNvSpPr txBox="1"/>
          <p:nvPr/>
        </p:nvSpPr>
        <p:spPr>
          <a:xfrm>
            <a:off x="9079353" y="5429743"/>
            <a:ext cx="1993192" cy="9110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330" dirty="0">
                <a:solidFill>
                  <a:schemeClr val="bg1"/>
                </a:solidFill>
                <a:latin typeface="PF DinText Pro" panose="02000506020000020004" pitchFamily="2" charset="0"/>
              </a:rPr>
              <a:t>Περιοχές που βρίσκονται</a:t>
            </a:r>
          </a:p>
          <a:p>
            <a:pPr algn="ctr"/>
            <a:r>
              <a:rPr lang="el-GR" sz="1330" dirty="0">
                <a:solidFill>
                  <a:schemeClr val="bg1"/>
                </a:solidFill>
                <a:latin typeface="PF DinText Pro" panose="02000506020000020004" pitchFamily="2" charset="0"/>
              </a:rPr>
              <a:t>σε απόσταση έως</a:t>
            </a:r>
          </a:p>
          <a:p>
            <a:pPr algn="ctr"/>
            <a:r>
              <a:rPr lang="el-GR" sz="1330" dirty="0">
                <a:solidFill>
                  <a:schemeClr val="bg1"/>
                </a:solidFill>
                <a:latin typeface="PF DinText Pro" panose="02000506020000020004" pitchFamily="2" charset="0"/>
              </a:rPr>
              <a:t>30 χλμ από τα </a:t>
            </a:r>
          </a:p>
          <a:p>
            <a:pPr algn="ctr"/>
            <a:r>
              <a:rPr lang="el-GR" sz="1330" dirty="0">
                <a:solidFill>
                  <a:schemeClr val="bg1"/>
                </a:solidFill>
                <a:latin typeface="PF DinText Pro" panose="02000506020000020004" pitchFamily="2" charset="0"/>
              </a:rPr>
              <a:t>σύνορα</a:t>
            </a:r>
            <a:endParaRPr lang="uk-UA" sz="1330" dirty="0">
              <a:solidFill>
                <a:schemeClr val="bg1"/>
              </a:solidFill>
              <a:latin typeface="PF DinText Pro" panose="02000506020000020004" pitchFamily="2" charset="0"/>
            </a:endParaRPr>
          </a:p>
        </p:txBody>
      </p:sp>
      <p:sp>
        <p:nvSpPr>
          <p:cNvPr id="40" name="Oval 73">
            <a:extLst>
              <a:ext uri="{FF2B5EF4-FFF2-40B4-BE49-F238E27FC236}">
                <a16:creationId xmlns:a16="http://schemas.microsoft.com/office/drawing/2014/main" id="{89A4AA4F-53B2-0883-F3C6-D5152295C6BD}"/>
              </a:ext>
            </a:extLst>
          </p:cNvPr>
          <p:cNvSpPr/>
          <p:nvPr/>
        </p:nvSpPr>
        <p:spPr>
          <a:xfrm>
            <a:off x="9598654" y="3899504"/>
            <a:ext cx="859069" cy="860400"/>
          </a:xfrm>
          <a:prstGeom prst="ellipse">
            <a:avLst/>
          </a:prstGeom>
          <a:solidFill>
            <a:srgbClr val="00B07B">
              <a:alpha val="75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900"/>
          </a:p>
        </p:txBody>
      </p:sp>
      <p:sp>
        <p:nvSpPr>
          <p:cNvPr id="42" name="Freeform 150">
            <a:extLst>
              <a:ext uri="{FF2B5EF4-FFF2-40B4-BE49-F238E27FC236}">
                <a16:creationId xmlns:a16="http://schemas.microsoft.com/office/drawing/2014/main" id="{6D9E623C-D5E3-6397-15A5-B575664524CE}"/>
              </a:ext>
            </a:extLst>
          </p:cNvPr>
          <p:cNvSpPr>
            <a:spLocks noEditPoints="1"/>
          </p:cNvSpPr>
          <p:nvPr/>
        </p:nvSpPr>
        <p:spPr bwMode="auto">
          <a:xfrm>
            <a:off x="9804626" y="4250561"/>
            <a:ext cx="447126" cy="182255"/>
          </a:xfrm>
          <a:custGeom>
            <a:avLst/>
            <a:gdLst>
              <a:gd name="T0" fmla="*/ 88 w 176"/>
              <a:gd name="T1" fmla="*/ 24 h 96"/>
              <a:gd name="T2" fmla="*/ 32 w 176"/>
              <a:gd name="T3" fmla="*/ 48 h 96"/>
              <a:gd name="T4" fmla="*/ 72 w 176"/>
              <a:gd name="T5" fmla="*/ 48 h 96"/>
              <a:gd name="T6" fmla="*/ 80 w 176"/>
              <a:gd name="T7" fmla="*/ 72 h 96"/>
              <a:gd name="T8" fmla="*/ 136 w 176"/>
              <a:gd name="T9" fmla="*/ 48 h 96"/>
              <a:gd name="T10" fmla="*/ 96 w 176"/>
              <a:gd name="T11" fmla="*/ 48 h 96"/>
              <a:gd name="T12" fmla="*/ 88 w 176"/>
              <a:gd name="T13" fmla="*/ 24 h 96"/>
              <a:gd name="T14" fmla="*/ 168 w 176"/>
              <a:gd name="T15" fmla="*/ 32 h 96"/>
              <a:gd name="T16" fmla="*/ 168 w 176"/>
              <a:gd name="T17" fmla="*/ 16 h 96"/>
              <a:gd name="T18" fmla="*/ 152 w 176"/>
              <a:gd name="T19" fmla="*/ 0 h 96"/>
              <a:gd name="T20" fmla="*/ 16 w 176"/>
              <a:gd name="T21" fmla="*/ 0 h 96"/>
              <a:gd name="T22" fmla="*/ 0 w 176"/>
              <a:gd name="T23" fmla="*/ 16 h 96"/>
              <a:gd name="T24" fmla="*/ 0 w 176"/>
              <a:gd name="T25" fmla="*/ 80 h 96"/>
              <a:gd name="T26" fmla="*/ 16 w 176"/>
              <a:gd name="T27" fmla="*/ 96 h 96"/>
              <a:gd name="T28" fmla="*/ 152 w 176"/>
              <a:gd name="T29" fmla="*/ 96 h 96"/>
              <a:gd name="T30" fmla="*/ 168 w 176"/>
              <a:gd name="T31" fmla="*/ 80 h 96"/>
              <a:gd name="T32" fmla="*/ 168 w 176"/>
              <a:gd name="T33" fmla="*/ 64 h 96"/>
              <a:gd name="T34" fmla="*/ 176 w 176"/>
              <a:gd name="T35" fmla="*/ 56 h 96"/>
              <a:gd name="T36" fmla="*/ 176 w 176"/>
              <a:gd name="T37" fmla="*/ 40 h 96"/>
              <a:gd name="T38" fmla="*/ 168 w 176"/>
              <a:gd name="T39" fmla="*/ 32 h 96"/>
              <a:gd name="T40" fmla="*/ 160 w 176"/>
              <a:gd name="T41" fmla="*/ 80 h 96"/>
              <a:gd name="T42" fmla="*/ 152 w 176"/>
              <a:gd name="T43" fmla="*/ 88 h 96"/>
              <a:gd name="T44" fmla="*/ 16 w 176"/>
              <a:gd name="T45" fmla="*/ 88 h 96"/>
              <a:gd name="T46" fmla="*/ 8 w 176"/>
              <a:gd name="T47" fmla="*/ 80 h 96"/>
              <a:gd name="T48" fmla="*/ 8 w 176"/>
              <a:gd name="T49" fmla="*/ 16 h 96"/>
              <a:gd name="T50" fmla="*/ 16 w 176"/>
              <a:gd name="T51" fmla="*/ 8 h 96"/>
              <a:gd name="T52" fmla="*/ 152 w 176"/>
              <a:gd name="T53" fmla="*/ 8 h 96"/>
              <a:gd name="T54" fmla="*/ 160 w 176"/>
              <a:gd name="T55" fmla="*/ 16 h 96"/>
              <a:gd name="T56" fmla="*/ 160 w 176"/>
              <a:gd name="T57" fmla="*/ 80 h 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l="0" t="0" r="r" b="b"/>
            <a:pathLst>
              <a:path w="176" h="96">
                <a:moveTo>
                  <a:pt x="88" y="24"/>
                </a:moveTo>
                <a:cubicBezTo>
                  <a:pt x="32" y="48"/>
                  <a:pt x="32" y="48"/>
                  <a:pt x="32" y="48"/>
                </a:cubicBezTo>
                <a:cubicBezTo>
                  <a:pt x="72" y="48"/>
                  <a:pt x="72" y="48"/>
                  <a:pt x="72" y="48"/>
                </a:cubicBezTo>
                <a:cubicBezTo>
                  <a:pt x="80" y="72"/>
                  <a:pt x="80" y="72"/>
                  <a:pt x="80" y="72"/>
                </a:cubicBezTo>
                <a:cubicBezTo>
                  <a:pt x="136" y="48"/>
                  <a:pt x="136" y="48"/>
                  <a:pt x="136" y="48"/>
                </a:cubicBezTo>
                <a:cubicBezTo>
                  <a:pt x="96" y="48"/>
                  <a:pt x="96" y="48"/>
                  <a:pt x="96" y="48"/>
                </a:cubicBezTo>
                <a:lnTo>
                  <a:pt x="88" y="24"/>
                </a:lnTo>
                <a:close/>
                <a:moveTo>
                  <a:pt x="168" y="32"/>
                </a:moveTo>
                <a:cubicBezTo>
                  <a:pt x="168" y="16"/>
                  <a:pt x="168" y="16"/>
                  <a:pt x="168" y="16"/>
                </a:cubicBezTo>
                <a:cubicBezTo>
                  <a:pt x="168" y="7"/>
                  <a:pt x="161" y="0"/>
                  <a:pt x="152" y="0"/>
                </a:cubicBezTo>
                <a:cubicBezTo>
                  <a:pt x="16" y="0"/>
                  <a:pt x="16" y="0"/>
                  <a:pt x="16" y="0"/>
                </a:cubicBezTo>
                <a:cubicBezTo>
                  <a:pt x="7" y="0"/>
                  <a:pt x="0" y="7"/>
                  <a:pt x="0" y="16"/>
                </a:cubicBezTo>
                <a:cubicBezTo>
                  <a:pt x="0" y="80"/>
                  <a:pt x="0" y="80"/>
                  <a:pt x="0" y="80"/>
                </a:cubicBezTo>
                <a:cubicBezTo>
                  <a:pt x="0" y="89"/>
                  <a:pt x="7" y="96"/>
                  <a:pt x="16" y="96"/>
                </a:cubicBezTo>
                <a:cubicBezTo>
                  <a:pt x="152" y="96"/>
                  <a:pt x="152" y="96"/>
                  <a:pt x="152" y="96"/>
                </a:cubicBezTo>
                <a:cubicBezTo>
                  <a:pt x="161" y="96"/>
                  <a:pt x="168" y="89"/>
                  <a:pt x="168" y="80"/>
                </a:cubicBezTo>
                <a:cubicBezTo>
                  <a:pt x="168" y="64"/>
                  <a:pt x="168" y="64"/>
                  <a:pt x="168" y="64"/>
                </a:cubicBezTo>
                <a:cubicBezTo>
                  <a:pt x="172" y="64"/>
                  <a:pt x="176" y="60"/>
                  <a:pt x="176" y="56"/>
                </a:cubicBezTo>
                <a:cubicBezTo>
                  <a:pt x="176" y="40"/>
                  <a:pt x="176" y="40"/>
                  <a:pt x="176" y="40"/>
                </a:cubicBezTo>
                <a:cubicBezTo>
                  <a:pt x="176" y="36"/>
                  <a:pt x="172" y="32"/>
                  <a:pt x="168" y="32"/>
                </a:cubicBezTo>
                <a:moveTo>
                  <a:pt x="160" y="80"/>
                </a:moveTo>
                <a:cubicBezTo>
                  <a:pt x="160" y="84"/>
                  <a:pt x="156" y="88"/>
                  <a:pt x="152" y="88"/>
                </a:cubicBezTo>
                <a:cubicBezTo>
                  <a:pt x="16" y="88"/>
                  <a:pt x="16" y="88"/>
                  <a:pt x="16" y="88"/>
                </a:cubicBezTo>
                <a:cubicBezTo>
                  <a:pt x="12" y="88"/>
                  <a:pt x="8" y="84"/>
                  <a:pt x="8" y="80"/>
                </a:cubicBezTo>
                <a:cubicBezTo>
                  <a:pt x="8" y="16"/>
                  <a:pt x="8" y="16"/>
                  <a:pt x="8" y="16"/>
                </a:cubicBezTo>
                <a:cubicBezTo>
                  <a:pt x="8" y="12"/>
                  <a:pt x="12" y="8"/>
                  <a:pt x="16" y="8"/>
                </a:cubicBezTo>
                <a:cubicBezTo>
                  <a:pt x="152" y="8"/>
                  <a:pt x="152" y="8"/>
                  <a:pt x="152" y="8"/>
                </a:cubicBezTo>
                <a:cubicBezTo>
                  <a:pt x="156" y="8"/>
                  <a:pt x="160" y="12"/>
                  <a:pt x="160" y="16"/>
                </a:cubicBezTo>
                <a:lnTo>
                  <a:pt x="160" y="8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45720" tIns="22860" rIns="45720" bIns="22860" numCol="1" anchor="t" anchorCtr="0" compatLnSpc="1">
            <a:prstTxWarp prst="textNoShape">
              <a:avLst/>
            </a:prstTxWarp>
          </a:bodyPr>
          <a:lstStyle/>
          <a:p>
            <a:endParaRPr lang="uk-UA" sz="900"/>
          </a:p>
        </p:txBody>
      </p:sp>
      <p:sp>
        <p:nvSpPr>
          <p:cNvPr id="44" name="Oval 67">
            <a:extLst>
              <a:ext uri="{FF2B5EF4-FFF2-40B4-BE49-F238E27FC236}">
                <a16:creationId xmlns:a16="http://schemas.microsoft.com/office/drawing/2014/main" id="{72CC5BB7-4EFA-99FA-3BEB-B95D99B2DDB6}"/>
              </a:ext>
            </a:extLst>
          </p:cNvPr>
          <p:cNvSpPr/>
          <p:nvPr/>
        </p:nvSpPr>
        <p:spPr>
          <a:xfrm>
            <a:off x="7595614" y="3892389"/>
            <a:ext cx="859069" cy="860400"/>
          </a:xfrm>
          <a:prstGeom prst="ellipse">
            <a:avLst/>
          </a:prstGeom>
          <a:solidFill>
            <a:srgbClr val="00B07B">
              <a:alpha val="75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900" dirty="0"/>
          </a:p>
        </p:txBody>
      </p:sp>
      <p:sp>
        <p:nvSpPr>
          <p:cNvPr id="43" name="Freeform 150">
            <a:extLst>
              <a:ext uri="{FF2B5EF4-FFF2-40B4-BE49-F238E27FC236}">
                <a16:creationId xmlns:a16="http://schemas.microsoft.com/office/drawing/2014/main" id="{E144E825-BA80-F302-C055-23020441A5C7}"/>
              </a:ext>
            </a:extLst>
          </p:cNvPr>
          <p:cNvSpPr>
            <a:spLocks noEditPoints="1"/>
          </p:cNvSpPr>
          <p:nvPr/>
        </p:nvSpPr>
        <p:spPr bwMode="auto">
          <a:xfrm>
            <a:off x="7801584" y="4250086"/>
            <a:ext cx="447127" cy="182255"/>
          </a:xfrm>
          <a:custGeom>
            <a:avLst/>
            <a:gdLst>
              <a:gd name="T0" fmla="*/ 88 w 176"/>
              <a:gd name="T1" fmla="*/ 24 h 96"/>
              <a:gd name="T2" fmla="*/ 32 w 176"/>
              <a:gd name="T3" fmla="*/ 48 h 96"/>
              <a:gd name="T4" fmla="*/ 72 w 176"/>
              <a:gd name="T5" fmla="*/ 48 h 96"/>
              <a:gd name="T6" fmla="*/ 80 w 176"/>
              <a:gd name="T7" fmla="*/ 72 h 96"/>
              <a:gd name="T8" fmla="*/ 136 w 176"/>
              <a:gd name="T9" fmla="*/ 48 h 96"/>
              <a:gd name="T10" fmla="*/ 96 w 176"/>
              <a:gd name="T11" fmla="*/ 48 h 96"/>
              <a:gd name="T12" fmla="*/ 88 w 176"/>
              <a:gd name="T13" fmla="*/ 24 h 96"/>
              <a:gd name="T14" fmla="*/ 168 w 176"/>
              <a:gd name="T15" fmla="*/ 32 h 96"/>
              <a:gd name="T16" fmla="*/ 168 w 176"/>
              <a:gd name="T17" fmla="*/ 16 h 96"/>
              <a:gd name="T18" fmla="*/ 152 w 176"/>
              <a:gd name="T19" fmla="*/ 0 h 96"/>
              <a:gd name="T20" fmla="*/ 16 w 176"/>
              <a:gd name="T21" fmla="*/ 0 h 96"/>
              <a:gd name="T22" fmla="*/ 0 w 176"/>
              <a:gd name="T23" fmla="*/ 16 h 96"/>
              <a:gd name="T24" fmla="*/ 0 w 176"/>
              <a:gd name="T25" fmla="*/ 80 h 96"/>
              <a:gd name="T26" fmla="*/ 16 w 176"/>
              <a:gd name="T27" fmla="*/ 96 h 96"/>
              <a:gd name="T28" fmla="*/ 152 w 176"/>
              <a:gd name="T29" fmla="*/ 96 h 96"/>
              <a:gd name="T30" fmla="*/ 168 w 176"/>
              <a:gd name="T31" fmla="*/ 80 h 96"/>
              <a:gd name="T32" fmla="*/ 168 w 176"/>
              <a:gd name="T33" fmla="*/ 64 h 96"/>
              <a:gd name="T34" fmla="*/ 176 w 176"/>
              <a:gd name="T35" fmla="*/ 56 h 96"/>
              <a:gd name="T36" fmla="*/ 176 w 176"/>
              <a:gd name="T37" fmla="*/ 40 h 96"/>
              <a:gd name="T38" fmla="*/ 168 w 176"/>
              <a:gd name="T39" fmla="*/ 32 h 96"/>
              <a:gd name="T40" fmla="*/ 160 w 176"/>
              <a:gd name="T41" fmla="*/ 80 h 96"/>
              <a:gd name="T42" fmla="*/ 152 w 176"/>
              <a:gd name="T43" fmla="*/ 88 h 96"/>
              <a:gd name="T44" fmla="*/ 16 w 176"/>
              <a:gd name="T45" fmla="*/ 88 h 96"/>
              <a:gd name="T46" fmla="*/ 8 w 176"/>
              <a:gd name="T47" fmla="*/ 80 h 96"/>
              <a:gd name="T48" fmla="*/ 8 w 176"/>
              <a:gd name="T49" fmla="*/ 16 h 96"/>
              <a:gd name="T50" fmla="*/ 16 w 176"/>
              <a:gd name="T51" fmla="*/ 8 h 96"/>
              <a:gd name="T52" fmla="*/ 152 w 176"/>
              <a:gd name="T53" fmla="*/ 8 h 96"/>
              <a:gd name="T54" fmla="*/ 160 w 176"/>
              <a:gd name="T55" fmla="*/ 16 h 96"/>
              <a:gd name="T56" fmla="*/ 160 w 176"/>
              <a:gd name="T57" fmla="*/ 80 h 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l="0" t="0" r="r" b="b"/>
            <a:pathLst>
              <a:path w="176" h="96">
                <a:moveTo>
                  <a:pt x="88" y="24"/>
                </a:moveTo>
                <a:cubicBezTo>
                  <a:pt x="32" y="48"/>
                  <a:pt x="32" y="48"/>
                  <a:pt x="32" y="48"/>
                </a:cubicBezTo>
                <a:cubicBezTo>
                  <a:pt x="72" y="48"/>
                  <a:pt x="72" y="48"/>
                  <a:pt x="72" y="48"/>
                </a:cubicBezTo>
                <a:cubicBezTo>
                  <a:pt x="80" y="72"/>
                  <a:pt x="80" y="72"/>
                  <a:pt x="80" y="72"/>
                </a:cubicBezTo>
                <a:cubicBezTo>
                  <a:pt x="136" y="48"/>
                  <a:pt x="136" y="48"/>
                  <a:pt x="136" y="48"/>
                </a:cubicBezTo>
                <a:cubicBezTo>
                  <a:pt x="96" y="48"/>
                  <a:pt x="96" y="48"/>
                  <a:pt x="96" y="48"/>
                </a:cubicBezTo>
                <a:lnTo>
                  <a:pt x="88" y="24"/>
                </a:lnTo>
                <a:close/>
                <a:moveTo>
                  <a:pt x="168" y="32"/>
                </a:moveTo>
                <a:cubicBezTo>
                  <a:pt x="168" y="16"/>
                  <a:pt x="168" y="16"/>
                  <a:pt x="168" y="16"/>
                </a:cubicBezTo>
                <a:cubicBezTo>
                  <a:pt x="168" y="7"/>
                  <a:pt x="161" y="0"/>
                  <a:pt x="152" y="0"/>
                </a:cubicBezTo>
                <a:cubicBezTo>
                  <a:pt x="16" y="0"/>
                  <a:pt x="16" y="0"/>
                  <a:pt x="16" y="0"/>
                </a:cubicBezTo>
                <a:cubicBezTo>
                  <a:pt x="7" y="0"/>
                  <a:pt x="0" y="7"/>
                  <a:pt x="0" y="16"/>
                </a:cubicBezTo>
                <a:cubicBezTo>
                  <a:pt x="0" y="80"/>
                  <a:pt x="0" y="80"/>
                  <a:pt x="0" y="80"/>
                </a:cubicBezTo>
                <a:cubicBezTo>
                  <a:pt x="0" y="89"/>
                  <a:pt x="7" y="96"/>
                  <a:pt x="16" y="96"/>
                </a:cubicBezTo>
                <a:cubicBezTo>
                  <a:pt x="152" y="96"/>
                  <a:pt x="152" y="96"/>
                  <a:pt x="152" y="96"/>
                </a:cubicBezTo>
                <a:cubicBezTo>
                  <a:pt x="161" y="96"/>
                  <a:pt x="168" y="89"/>
                  <a:pt x="168" y="80"/>
                </a:cubicBezTo>
                <a:cubicBezTo>
                  <a:pt x="168" y="64"/>
                  <a:pt x="168" y="64"/>
                  <a:pt x="168" y="64"/>
                </a:cubicBezTo>
                <a:cubicBezTo>
                  <a:pt x="172" y="64"/>
                  <a:pt x="176" y="60"/>
                  <a:pt x="176" y="56"/>
                </a:cubicBezTo>
                <a:cubicBezTo>
                  <a:pt x="176" y="40"/>
                  <a:pt x="176" y="40"/>
                  <a:pt x="176" y="40"/>
                </a:cubicBezTo>
                <a:cubicBezTo>
                  <a:pt x="176" y="36"/>
                  <a:pt x="172" y="32"/>
                  <a:pt x="168" y="32"/>
                </a:cubicBezTo>
                <a:moveTo>
                  <a:pt x="160" y="80"/>
                </a:moveTo>
                <a:cubicBezTo>
                  <a:pt x="160" y="84"/>
                  <a:pt x="156" y="88"/>
                  <a:pt x="152" y="88"/>
                </a:cubicBezTo>
                <a:cubicBezTo>
                  <a:pt x="16" y="88"/>
                  <a:pt x="16" y="88"/>
                  <a:pt x="16" y="88"/>
                </a:cubicBezTo>
                <a:cubicBezTo>
                  <a:pt x="12" y="88"/>
                  <a:pt x="8" y="84"/>
                  <a:pt x="8" y="80"/>
                </a:cubicBezTo>
                <a:cubicBezTo>
                  <a:pt x="8" y="16"/>
                  <a:pt x="8" y="16"/>
                  <a:pt x="8" y="16"/>
                </a:cubicBezTo>
                <a:cubicBezTo>
                  <a:pt x="8" y="12"/>
                  <a:pt x="12" y="8"/>
                  <a:pt x="16" y="8"/>
                </a:cubicBezTo>
                <a:cubicBezTo>
                  <a:pt x="152" y="8"/>
                  <a:pt x="152" y="8"/>
                  <a:pt x="152" y="8"/>
                </a:cubicBezTo>
                <a:cubicBezTo>
                  <a:pt x="156" y="8"/>
                  <a:pt x="160" y="12"/>
                  <a:pt x="160" y="16"/>
                </a:cubicBezTo>
                <a:lnTo>
                  <a:pt x="160" y="8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45720" tIns="22860" rIns="45720" bIns="22860" numCol="1" anchor="t" anchorCtr="0" compatLnSpc="1">
            <a:prstTxWarp prst="textNoShape">
              <a:avLst/>
            </a:prstTxWarp>
          </a:bodyPr>
          <a:lstStyle/>
          <a:p>
            <a:endParaRPr lang="uk-UA" sz="90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5BC8AFFB-F337-3034-5D20-9126E8350532}"/>
              </a:ext>
            </a:extLst>
          </p:cNvPr>
          <p:cNvSpPr txBox="1"/>
          <p:nvPr/>
        </p:nvSpPr>
        <p:spPr>
          <a:xfrm>
            <a:off x="849934" y="4920681"/>
            <a:ext cx="4231986" cy="369332"/>
          </a:xfrm>
          <a:prstGeom prst="rect">
            <a:avLst/>
          </a:prstGeom>
          <a:noFill/>
          <a:ln cap="rnd" cmpd="tri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l-GR" dirty="0">
                <a:solidFill>
                  <a:schemeClr val="bg1"/>
                </a:solidFill>
                <a:latin typeface="PF DinText Pro" panose="02000506020000020004" pitchFamily="2" charset="0"/>
              </a:rPr>
              <a:t>Μικρές και πολύ μικρές επιχειρήσεις</a:t>
            </a:r>
            <a:endParaRPr lang="uk-UA" dirty="0">
              <a:solidFill>
                <a:schemeClr val="bg1"/>
              </a:solidFill>
              <a:latin typeface="PF DinText Pro" panose="02000506020000020004" pitchFamily="2" charset="0"/>
            </a:endParaRPr>
          </a:p>
        </p:txBody>
      </p:sp>
      <p:pic>
        <p:nvPicPr>
          <p:cNvPr id="27" name="Εικόνα 26">
            <a:extLst>
              <a:ext uri="{FF2B5EF4-FFF2-40B4-BE49-F238E27FC236}">
                <a16:creationId xmlns:a16="http://schemas.microsoft.com/office/drawing/2014/main" id="{9F3FA41C-64B3-F0A9-E19F-1C61BCD6C23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21" y="5986721"/>
            <a:ext cx="1121434" cy="81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6724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125" decel="100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Θέση εικόνας 20">
            <a:extLst>
              <a:ext uri="{FF2B5EF4-FFF2-40B4-BE49-F238E27FC236}">
                <a16:creationId xmlns:a16="http://schemas.microsoft.com/office/drawing/2014/main" id="{A8D16079-9A32-4FBC-B0DE-7B24DA7088E6}"/>
              </a:ext>
            </a:extLst>
          </p:cNvPr>
          <p:cNvPicPr>
            <a:picLocks noGrp="1" noChangeAspect="1"/>
          </p:cNvPicPr>
          <p:nvPr>
            <p:ph type="pic" sz="quarter" idx="1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66" t="1573" r="48516" b="544"/>
          <a:stretch/>
        </p:blipFill>
        <p:spPr>
          <a:xfrm>
            <a:off x="-3120" y="10301"/>
            <a:ext cx="6207757" cy="6847699"/>
          </a:xfrm>
        </p:spPr>
      </p:pic>
      <p:sp>
        <p:nvSpPr>
          <p:cNvPr id="4" name="Rectangle 3"/>
          <p:cNvSpPr/>
          <p:nvPr/>
        </p:nvSpPr>
        <p:spPr>
          <a:xfrm>
            <a:off x="-3120" y="0"/>
            <a:ext cx="6247128" cy="6868301"/>
          </a:xfrm>
          <a:prstGeom prst="rect">
            <a:avLst/>
          </a:prstGeom>
          <a:solidFill>
            <a:srgbClr val="00B07B">
              <a:alpha val="34000"/>
            </a:srgb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5720" tIns="22860" rIns="45720" bIns="228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uk-UA" sz="1400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204638" y="0"/>
            <a:ext cx="6019830" cy="6858000"/>
          </a:xfrm>
          <a:prstGeom prst="rect">
            <a:avLst/>
          </a:prstGeom>
          <a:solidFill>
            <a:srgbClr val="535766">
              <a:alpha val="85000"/>
            </a:srgb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5720" tIns="22860" rIns="45720" bIns="228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uk-UA" sz="1400">
              <a:solidFill>
                <a:schemeClr val="tx1"/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5722237" y="2422092"/>
            <a:ext cx="4797659" cy="1118297"/>
            <a:chOff x="7621136" y="3007376"/>
            <a:chExt cx="9595316" cy="2236590"/>
          </a:xfrm>
        </p:grpSpPr>
        <p:sp>
          <p:nvSpPr>
            <p:cNvPr id="100" name="Oval 99"/>
            <p:cNvSpPr/>
            <p:nvPr/>
          </p:nvSpPr>
          <p:spPr>
            <a:xfrm>
              <a:off x="7621136" y="3124228"/>
              <a:ext cx="1929600" cy="1926283"/>
            </a:xfrm>
            <a:prstGeom prst="ellipse">
              <a:avLst/>
            </a:prstGeom>
            <a:solidFill>
              <a:schemeClr val="bg1"/>
            </a:solidFill>
            <a:ln w="635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0" tIns="22860" rIns="45720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l-GR" sz="3200" b="1" dirty="0">
                  <a:solidFill>
                    <a:srgbClr val="00B07B"/>
                  </a:solidFill>
                  <a:latin typeface="PF DinText Pro" panose="02000506020000020004" pitchFamily="2" charset="0"/>
                </a:rPr>
                <a:t>54</a:t>
              </a:r>
              <a:endParaRPr lang="uk-UA" sz="3200" b="1" dirty="0">
                <a:solidFill>
                  <a:srgbClr val="00B07B"/>
                </a:solidFill>
                <a:latin typeface="PF DinText Pro" panose="02000506020000020004" pitchFamily="2" charset="0"/>
              </a:endParaRPr>
            </a:p>
          </p:txBody>
        </p:sp>
        <p:grpSp>
          <p:nvGrpSpPr>
            <p:cNvPr id="15" name="Group 14"/>
            <p:cNvGrpSpPr/>
            <p:nvPr/>
          </p:nvGrpSpPr>
          <p:grpSpPr>
            <a:xfrm>
              <a:off x="10281830" y="3007376"/>
              <a:ext cx="6934622" cy="2236590"/>
              <a:chOff x="10372446" y="2939611"/>
              <a:chExt cx="4246560" cy="2236590"/>
            </a:xfrm>
          </p:grpSpPr>
          <p:sp>
            <p:nvSpPr>
              <p:cNvPr id="108" name="TextBox 107"/>
              <p:cNvSpPr txBox="1"/>
              <p:nvPr/>
            </p:nvSpPr>
            <p:spPr>
              <a:xfrm>
                <a:off x="10388260" y="2939611"/>
                <a:ext cx="4230746" cy="738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b="1" dirty="0">
                    <a:solidFill>
                      <a:schemeClr val="bg1"/>
                    </a:solidFill>
                    <a:latin typeface="PF DinText Pro" panose="02000506020000020004" pitchFamily="2" charset="0"/>
                  </a:rPr>
                  <a:t>Αναπτυξιακός Νόμος 3299/2004</a:t>
                </a:r>
                <a:endParaRPr lang="en-US" b="1" dirty="0">
                  <a:solidFill>
                    <a:schemeClr val="bg1"/>
                  </a:solidFill>
                  <a:latin typeface="PF DinText Pro" panose="02000506020000020004" pitchFamily="2" charset="0"/>
                </a:endParaRPr>
              </a:p>
            </p:txBody>
          </p:sp>
          <p:sp>
            <p:nvSpPr>
              <p:cNvPr id="109" name="TextBox 108"/>
              <p:cNvSpPr txBox="1"/>
              <p:nvPr/>
            </p:nvSpPr>
            <p:spPr>
              <a:xfrm>
                <a:off x="10372446" y="3698875"/>
                <a:ext cx="4075204" cy="14773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sz="1400" dirty="0">
                    <a:solidFill>
                      <a:schemeClr val="bg1"/>
                    </a:solidFill>
                    <a:latin typeface="PF DinText Pro" panose="02000506020000020004" pitchFamily="2" charset="0"/>
                  </a:rPr>
                  <a:t>Η </a:t>
                </a:r>
                <a:r>
                  <a:rPr lang="en-US" sz="1400" dirty="0">
                    <a:solidFill>
                      <a:schemeClr val="bg1"/>
                    </a:solidFill>
                    <a:latin typeface="PF DinText Pro" panose="02000506020000020004" pitchFamily="2" charset="0"/>
                  </a:rPr>
                  <a:t>ena </a:t>
                </a:r>
                <a:r>
                  <a:rPr lang="el-GR" sz="1400" dirty="0">
                    <a:solidFill>
                      <a:schemeClr val="bg1"/>
                    </a:solidFill>
                    <a:latin typeface="PF DinText Pro" panose="02000506020000020004" pitchFamily="2" charset="0"/>
                  </a:rPr>
                  <a:t>Σύμβουλοι Ανάπτυξης υπέβαλε, διαχειρίστηκε και ολοκλήρωσε με επιτυχία 54 επενδυτικά σχέδια</a:t>
                </a:r>
                <a:endParaRPr lang="uk-UA" sz="1400" dirty="0">
                  <a:solidFill>
                    <a:schemeClr val="bg1"/>
                  </a:solidFill>
                  <a:latin typeface="PF DinText Pro" panose="02000506020000020004" pitchFamily="2" charset="0"/>
                </a:endParaRPr>
              </a:p>
            </p:txBody>
          </p:sp>
        </p:grpSp>
      </p:grpSp>
      <p:grpSp>
        <p:nvGrpSpPr>
          <p:cNvPr id="6" name="Group 5"/>
          <p:cNvGrpSpPr/>
          <p:nvPr/>
        </p:nvGrpSpPr>
        <p:grpSpPr>
          <a:xfrm>
            <a:off x="5722237" y="5154673"/>
            <a:ext cx="4938631" cy="1082956"/>
            <a:chOff x="7420478" y="8492103"/>
            <a:chExt cx="9877261" cy="2165909"/>
          </a:xfrm>
        </p:grpSpPr>
        <p:sp>
          <p:nvSpPr>
            <p:cNvPr id="101" name="Oval 100"/>
            <p:cNvSpPr/>
            <p:nvPr/>
          </p:nvSpPr>
          <p:spPr>
            <a:xfrm>
              <a:off x="7420478" y="8731729"/>
              <a:ext cx="1929600" cy="1926283"/>
            </a:xfrm>
            <a:prstGeom prst="ellipse">
              <a:avLst/>
            </a:prstGeom>
            <a:solidFill>
              <a:schemeClr val="bg1"/>
            </a:solidFill>
            <a:ln w="635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0" tIns="22860" rIns="45720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l-GR" sz="3200" b="1" dirty="0">
                  <a:solidFill>
                    <a:srgbClr val="00B07B"/>
                  </a:solidFill>
                  <a:latin typeface="PF DinText Pro" panose="02000506020000020004" pitchFamily="2" charset="0"/>
                </a:rPr>
                <a:t>64</a:t>
              </a:r>
              <a:endParaRPr lang="uk-UA" sz="3200" b="1" dirty="0">
                <a:solidFill>
                  <a:srgbClr val="00B07B"/>
                </a:solidFill>
                <a:latin typeface="PF DinText Pro" panose="02000506020000020004" pitchFamily="2" charset="0"/>
              </a:endParaRPr>
            </a:p>
          </p:txBody>
        </p:sp>
        <p:grpSp>
          <p:nvGrpSpPr>
            <p:cNvPr id="110" name="Group 109"/>
            <p:cNvGrpSpPr/>
            <p:nvPr/>
          </p:nvGrpSpPr>
          <p:grpSpPr>
            <a:xfrm>
              <a:off x="10106998" y="8492103"/>
              <a:ext cx="7190741" cy="2165909"/>
              <a:chOff x="10265385" y="3915838"/>
              <a:chExt cx="4403400" cy="2165909"/>
            </a:xfrm>
          </p:grpSpPr>
          <p:sp>
            <p:nvSpPr>
              <p:cNvPr id="111" name="TextBox 110"/>
              <p:cNvSpPr txBox="1"/>
              <p:nvPr/>
            </p:nvSpPr>
            <p:spPr>
              <a:xfrm>
                <a:off x="10265385" y="3915838"/>
                <a:ext cx="4403400" cy="738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b="1" dirty="0">
                    <a:solidFill>
                      <a:schemeClr val="bg1"/>
                    </a:solidFill>
                    <a:latin typeface="PF DinText Pro" panose="02000506020000020004" pitchFamily="2" charset="0"/>
                  </a:rPr>
                  <a:t>Αναπτυξιακός Νόμος 4399/2016</a:t>
                </a:r>
                <a:endParaRPr lang="en-US" b="1" dirty="0">
                  <a:solidFill>
                    <a:schemeClr val="bg1"/>
                  </a:solidFill>
                  <a:latin typeface="PF DinText Pro" panose="02000506020000020004" pitchFamily="2" charset="0"/>
                </a:endParaRPr>
              </a:p>
            </p:txBody>
          </p:sp>
          <p:sp>
            <p:nvSpPr>
              <p:cNvPr id="112" name="TextBox 111"/>
              <p:cNvSpPr txBox="1"/>
              <p:nvPr/>
            </p:nvSpPr>
            <p:spPr>
              <a:xfrm>
                <a:off x="10265385" y="4604421"/>
                <a:ext cx="4107866" cy="14773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sz="1400" dirty="0">
                    <a:solidFill>
                      <a:schemeClr val="bg1"/>
                    </a:solidFill>
                    <a:latin typeface="PF DinText Pro" panose="02000506020000020004" pitchFamily="2" charset="0"/>
                  </a:rPr>
                  <a:t>Η ena Σύμβουλοι Ανάπτυξης υπέβαλε και διαχειρίστηκε με επιτυχία 64 επενδυτικά σχέδια</a:t>
                </a:r>
              </a:p>
            </p:txBody>
          </p:sp>
        </p:grpSp>
      </p:grpSp>
      <p:grpSp>
        <p:nvGrpSpPr>
          <p:cNvPr id="3" name="Group 2"/>
          <p:cNvGrpSpPr/>
          <p:nvPr/>
        </p:nvGrpSpPr>
        <p:grpSpPr>
          <a:xfrm>
            <a:off x="5722237" y="3828748"/>
            <a:ext cx="4784746" cy="1103809"/>
            <a:chOff x="7823422" y="5323281"/>
            <a:chExt cx="9569491" cy="2207615"/>
          </a:xfrm>
        </p:grpSpPr>
        <p:sp>
          <p:nvSpPr>
            <p:cNvPr id="107" name="Oval 106"/>
            <p:cNvSpPr/>
            <p:nvPr/>
          </p:nvSpPr>
          <p:spPr>
            <a:xfrm>
              <a:off x="7823422" y="5420787"/>
              <a:ext cx="1929599" cy="1926283"/>
            </a:xfrm>
            <a:prstGeom prst="ellipse">
              <a:avLst/>
            </a:prstGeom>
            <a:solidFill>
              <a:schemeClr val="bg1"/>
            </a:solidFill>
            <a:ln w="635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0" tIns="22860" rIns="45720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l-GR" sz="3200" b="1" dirty="0">
                  <a:solidFill>
                    <a:srgbClr val="00B07B"/>
                  </a:solidFill>
                  <a:latin typeface="PF DinText Pro" panose="02000506020000020004" pitchFamily="2" charset="0"/>
                </a:rPr>
                <a:t>7</a:t>
              </a:r>
              <a:endParaRPr lang="uk-UA" sz="3200" b="1" dirty="0">
                <a:solidFill>
                  <a:srgbClr val="00B07B"/>
                </a:solidFill>
                <a:latin typeface="PF DinText Pro" panose="02000506020000020004" pitchFamily="2" charset="0"/>
              </a:endParaRPr>
            </a:p>
          </p:txBody>
        </p:sp>
        <p:grpSp>
          <p:nvGrpSpPr>
            <p:cNvPr id="117" name="Group 116"/>
            <p:cNvGrpSpPr/>
            <p:nvPr/>
          </p:nvGrpSpPr>
          <p:grpSpPr>
            <a:xfrm>
              <a:off x="10484116" y="5323281"/>
              <a:ext cx="6908797" cy="2207615"/>
              <a:chOff x="15815861" y="2847378"/>
              <a:chExt cx="4230745" cy="2207615"/>
            </a:xfrm>
          </p:grpSpPr>
          <p:sp>
            <p:nvSpPr>
              <p:cNvPr id="118" name="TextBox 117"/>
              <p:cNvSpPr txBox="1"/>
              <p:nvPr/>
            </p:nvSpPr>
            <p:spPr>
              <a:xfrm>
                <a:off x="15815861" y="2847378"/>
                <a:ext cx="4230745" cy="738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b="1" dirty="0">
                    <a:solidFill>
                      <a:schemeClr val="bg1"/>
                    </a:solidFill>
                    <a:latin typeface="PF DinText Pro" panose="02000506020000020004" pitchFamily="2" charset="0"/>
                  </a:rPr>
                  <a:t>Αναπτυξιακός Νόμος 3908/2011</a:t>
                </a:r>
                <a:endParaRPr lang="en-US" b="1" dirty="0">
                  <a:solidFill>
                    <a:schemeClr val="bg1"/>
                  </a:solidFill>
                  <a:latin typeface="PF DinText Pro" panose="02000506020000020004" pitchFamily="2" charset="0"/>
                </a:endParaRPr>
              </a:p>
            </p:txBody>
          </p:sp>
          <p:sp>
            <p:nvSpPr>
              <p:cNvPr id="119" name="TextBox 118"/>
              <p:cNvSpPr txBox="1"/>
              <p:nvPr/>
            </p:nvSpPr>
            <p:spPr>
              <a:xfrm>
                <a:off x="15815861" y="3577667"/>
                <a:ext cx="4075203" cy="14773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sz="1400" dirty="0">
                    <a:solidFill>
                      <a:schemeClr val="bg1"/>
                    </a:solidFill>
                    <a:latin typeface="PF DinText Pro" panose="02000506020000020004" pitchFamily="2" charset="0"/>
                  </a:rPr>
                  <a:t>Η ena Σύμβουλοι Ανάπτυξης υπέβαλε, διαχειρίστηκε και ολοκλήρωσε με επιτυχία 7 επενδυτικά σχέδια</a:t>
                </a:r>
                <a:endParaRPr lang="el-GR" sz="1000" dirty="0">
                  <a:solidFill>
                    <a:schemeClr val="bg1"/>
                  </a:solidFill>
                </a:endParaRPr>
              </a:p>
            </p:txBody>
          </p:sp>
        </p:grpSp>
      </p:grpSp>
      <p:pic>
        <p:nvPicPr>
          <p:cNvPr id="37" name="Εικόνα 36">
            <a:extLst>
              <a:ext uri="{FF2B5EF4-FFF2-40B4-BE49-F238E27FC236}">
                <a16:creationId xmlns:a16="http://schemas.microsoft.com/office/drawing/2014/main" id="{4AA67AEA-3BA1-4BBF-AF94-7FCE72F7C0B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562"/>
          <a:stretch/>
        </p:blipFill>
        <p:spPr>
          <a:xfrm>
            <a:off x="9881695" y="2317"/>
            <a:ext cx="2362205" cy="1059472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984C6DE2-2E9A-D040-7A64-979507D9E5B6}"/>
              </a:ext>
            </a:extLst>
          </p:cNvPr>
          <p:cNvSpPr txBox="1"/>
          <p:nvPr/>
        </p:nvSpPr>
        <p:spPr>
          <a:xfrm>
            <a:off x="6429938" y="955657"/>
            <a:ext cx="46989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800" b="1" dirty="0">
                <a:solidFill>
                  <a:schemeClr val="bg1"/>
                </a:solidFill>
                <a:latin typeface="PF DinText Pro" panose="02000506020000020004" pitchFamily="2" charset="0"/>
                <a:ea typeface="Roboto Condensed" panose="02000000000000000000" pitchFamily="2" charset="0"/>
                <a:cs typeface="Lato Semibold" panose="020F0502020204030203" pitchFamily="34" charset="0"/>
              </a:rPr>
              <a:t>58,9 εκατ. €</a:t>
            </a:r>
          </a:p>
          <a:p>
            <a:pPr algn="ctr"/>
            <a:r>
              <a:rPr lang="el-GR" sz="2400" b="1" dirty="0">
                <a:solidFill>
                  <a:schemeClr val="bg1"/>
                </a:solidFill>
                <a:latin typeface="PF DinText Pro" panose="02000506020000020004" pitchFamily="2" charset="0"/>
                <a:ea typeface="Roboto Condensed" panose="02000000000000000000" pitchFamily="2" charset="0"/>
                <a:cs typeface="Lato Semibold" panose="020F0502020204030203" pitchFamily="34" charset="0"/>
              </a:rPr>
              <a:t>Αναπτυξιακός Νόμος</a:t>
            </a:r>
            <a:r>
              <a:rPr lang="en-US" sz="2400" b="1" dirty="0">
                <a:solidFill>
                  <a:schemeClr val="bg1"/>
                </a:solidFill>
                <a:latin typeface="PF DinText Pro" panose="02000506020000020004" pitchFamily="2" charset="0"/>
                <a:ea typeface="Roboto Condensed" panose="02000000000000000000" pitchFamily="2" charset="0"/>
                <a:cs typeface="Lato Semibold" panose="020F0502020204030203" pitchFamily="34" charset="0"/>
              </a:rPr>
              <a:t> </a:t>
            </a:r>
            <a:r>
              <a:rPr lang="el-GR" sz="2400" b="1" dirty="0">
                <a:solidFill>
                  <a:schemeClr val="bg1"/>
                </a:solidFill>
                <a:latin typeface="PF DinText Pro" panose="02000506020000020004" pitchFamily="2" charset="0"/>
                <a:ea typeface="Roboto Condensed" panose="02000000000000000000" pitchFamily="2" charset="0"/>
                <a:cs typeface="Lato Semibold" panose="020F0502020204030203" pitchFamily="34" charset="0"/>
              </a:rPr>
              <a:t>4399/2016</a:t>
            </a:r>
            <a:endParaRPr lang="ru-RU" sz="2400" b="1" dirty="0">
              <a:solidFill>
                <a:schemeClr val="bg1"/>
              </a:solidFill>
              <a:latin typeface="PF DinText Pro" panose="02000506020000020004" pitchFamily="2" charset="0"/>
              <a:ea typeface="Lato Semibold" panose="020F0502020204030203" pitchFamily="34" charset="0"/>
              <a:cs typeface="Lato Semibold" panose="020F0502020204030203" pitchFamily="34" charset="0"/>
            </a:endParaRPr>
          </a:p>
        </p:txBody>
      </p:sp>
      <p:grpSp>
        <p:nvGrpSpPr>
          <p:cNvPr id="23" name="Group 3">
            <a:extLst>
              <a:ext uri="{FF2B5EF4-FFF2-40B4-BE49-F238E27FC236}">
                <a16:creationId xmlns:a16="http://schemas.microsoft.com/office/drawing/2014/main" id="{3C15883D-58DB-D58C-0612-05D073625B75}"/>
              </a:ext>
            </a:extLst>
          </p:cNvPr>
          <p:cNvGrpSpPr/>
          <p:nvPr/>
        </p:nvGrpSpPr>
        <p:grpSpPr>
          <a:xfrm>
            <a:off x="7613589" y="944611"/>
            <a:ext cx="342900" cy="342900"/>
            <a:chOff x="6324600" y="4114799"/>
            <a:chExt cx="685800" cy="685800"/>
          </a:xfrm>
        </p:grpSpPr>
        <p:cxnSp>
          <p:nvCxnSpPr>
            <p:cNvPr id="24" name="Straight Connector 5">
              <a:extLst>
                <a:ext uri="{FF2B5EF4-FFF2-40B4-BE49-F238E27FC236}">
                  <a16:creationId xmlns:a16="http://schemas.microsoft.com/office/drawing/2014/main" id="{AFCB8C98-5282-E9B9-1FC1-9F6008082994}"/>
                </a:ext>
              </a:extLst>
            </p:cNvPr>
            <p:cNvCxnSpPr/>
            <p:nvPr/>
          </p:nvCxnSpPr>
          <p:spPr>
            <a:xfrm flipV="1">
              <a:off x="6324600" y="4114799"/>
              <a:ext cx="0" cy="685800"/>
            </a:xfrm>
            <a:prstGeom prst="line">
              <a:avLst/>
            </a:prstGeom>
            <a:ln w="38100" cap="sq">
              <a:solidFill>
                <a:schemeClr val="bg1"/>
              </a:solidFill>
              <a:bevel/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6">
              <a:extLst>
                <a:ext uri="{FF2B5EF4-FFF2-40B4-BE49-F238E27FC236}">
                  <a16:creationId xmlns:a16="http://schemas.microsoft.com/office/drawing/2014/main" id="{75307FF9-11DF-32D2-7115-B830B9A4BDB9}"/>
                </a:ext>
              </a:extLst>
            </p:cNvPr>
            <p:cNvCxnSpPr/>
            <p:nvPr/>
          </p:nvCxnSpPr>
          <p:spPr>
            <a:xfrm>
              <a:off x="6324600" y="4114799"/>
              <a:ext cx="685800" cy="0"/>
            </a:xfrm>
            <a:prstGeom prst="line">
              <a:avLst/>
            </a:prstGeom>
            <a:ln w="38100" cap="sq">
              <a:solidFill>
                <a:schemeClr val="bg1"/>
              </a:solidFill>
              <a:bevel/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Group 7">
            <a:extLst>
              <a:ext uri="{FF2B5EF4-FFF2-40B4-BE49-F238E27FC236}">
                <a16:creationId xmlns:a16="http://schemas.microsoft.com/office/drawing/2014/main" id="{AB694954-650D-A9FD-DB46-B91542AD8E09}"/>
              </a:ext>
            </a:extLst>
          </p:cNvPr>
          <p:cNvGrpSpPr/>
          <p:nvPr/>
        </p:nvGrpSpPr>
        <p:grpSpPr>
          <a:xfrm rot="10800000">
            <a:off x="10775582" y="1542749"/>
            <a:ext cx="342900" cy="342900"/>
            <a:chOff x="6324600" y="4114799"/>
            <a:chExt cx="685800" cy="685800"/>
          </a:xfrm>
        </p:grpSpPr>
        <p:cxnSp>
          <p:nvCxnSpPr>
            <p:cNvPr id="27" name="Straight Connector 8">
              <a:extLst>
                <a:ext uri="{FF2B5EF4-FFF2-40B4-BE49-F238E27FC236}">
                  <a16:creationId xmlns:a16="http://schemas.microsoft.com/office/drawing/2014/main" id="{3A8AABC2-DFCF-1594-0721-3EBA2E0A3146}"/>
                </a:ext>
              </a:extLst>
            </p:cNvPr>
            <p:cNvCxnSpPr/>
            <p:nvPr/>
          </p:nvCxnSpPr>
          <p:spPr>
            <a:xfrm flipV="1">
              <a:off x="6324600" y="4114799"/>
              <a:ext cx="0" cy="685800"/>
            </a:xfrm>
            <a:prstGeom prst="line">
              <a:avLst/>
            </a:prstGeom>
            <a:ln w="38100" cap="sq">
              <a:solidFill>
                <a:schemeClr val="bg1"/>
              </a:solidFill>
              <a:bevel/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9">
              <a:extLst>
                <a:ext uri="{FF2B5EF4-FFF2-40B4-BE49-F238E27FC236}">
                  <a16:creationId xmlns:a16="http://schemas.microsoft.com/office/drawing/2014/main" id="{F88A7765-43B3-CBC5-540E-2EF05AAB1444}"/>
                </a:ext>
              </a:extLst>
            </p:cNvPr>
            <p:cNvCxnSpPr/>
            <p:nvPr/>
          </p:nvCxnSpPr>
          <p:spPr>
            <a:xfrm>
              <a:off x="6324600" y="4114799"/>
              <a:ext cx="685800" cy="0"/>
            </a:xfrm>
            <a:prstGeom prst="line">
              <a:avLst/>
            </a:prstGeom>
            <a:ln w="38100" cap="sq">
              <a:solidFill>
                <a:schemeClr val="bg1"/>
              </a:solidFill>
              <a:bevel/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9" name="Εικόνα 28">
            <a:extLst>
              <a:ext uri="{FF2B5EF4-FFF2-40B4-BE49-F238E27FC236}">
                <a16:creationId xmlns:a16="http://schemas.microsoft.com/office/drawing/2014/main" id="{59460231-EC13-C8D5-7C80-620126A9778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21" y="5986721"/>
            <a:ext cx="1121434" cy="81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2150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flip dir="r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0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6" name="Google Shape;10366;p352"/>
          <p:cNvSpPr/>
          <p:nvPr/>
        </p:nvSpPr>
        <p:spPr>
          <a:xfrm>
            <a:off x="0" y="1600200"/>
            <a:ext cx="5486400" cy="3657600"/>
          </a:xfrm>
          <a:custGeom>
            <a:avLst/>
            <a:gdLst/>
            <a:ahLst/>
            <a:cxnLst/>
            <a:rect l="l" t="t" r="r" b="b"/>
            <a:pathLst>
              <a:path w="8229600" h="5486400" extrusionOk="0">
                <a:moveTo>
                  <a:pt x="0" y="0"/>
                </a:moveTo>
                <a:lnTo>
                  <a:pt x="5486400" y="0"/>
                </a:lnTo>
                <a:cubicBezTo>
                  <a:pt x="7001428" y="0"/>
                  <a:pt x="8229600" y="1228172"/>
                  <a:pt x="8229600" y="2743200"/>
                </a:cubicBezTo>
                <a:cubicBezTo>
                  <a:pt x="8229600" y="4258228"/>
                  <a:pt x="7001428" y="5486400"/>
                  <a:pt x="5486400" y="5486400"/>
                </a:cubicBezTo>
                <a:lnTo>
                  <a:pt x="0" y="5486400"/>
                </a:lnTo>
                <a:close/>
              </a:path>
            </a:pathLst>
          </a:custGeom>
          <a:solidFill>
            <a:srgbClr val="00B07B"/>
          </a:solidFill>
          <a:ln>
            <a:noFill/>
          </a:ln>
        </p:spPr>
        <p:txBody>
          <a:bodyPr spcFirstLastPara="1" wrap="square" lIns="60950" tIns="30467" rIns="60950" bIns="30467" anchor="ctr" anchorCtr="0">
            <a:noAutofit/>
          </a:bodyPr>
          <a:lstStyle/>
          <a:p>
            <a:pPr algn="ctr"/>
            <a:endParaRPr sz="1867">
              <a:solidFill>
                <a:srgbClr val="00B07B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0367" name="Google Shape;10367;p352"/>
          <p:cNvSpPr/>
          <p:nvPr/>
        </p:nvSpPr>
        <p:spPr>
          <a:xfrm>
            <a:off x="2493752" y="2236022"/>
            <a:ext cx="2438400" cy="24384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60950" tIns="30467" rIns="60950" bIns="30467" anchor="ctr" anchorCtr="0">
            <a:noAutofit/>
          </a:bodyPr>
          <a:lstStyle/>
          <a:p>
            <a:pPr algn="ctr"/>
            <a:endParaRPr sz="11067" b="1">
              <a:solidFill>
                <a:schemeClr val="accent2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10369" name="Google Shape;10369;p352"/>
          <p:cNvSpPr txBox="1"/>
          <p:nvPr/>
        </p:nvSpPr>
        <p:spPr>
          <a:xfrm>
            <a:off x="6057284" y="1313159"/>
            <a:ext cx="5950624" cy="4124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67" rIns="60950" bIns="30467" anchor="t" anchorCtr="0">
            <a:spAutoFit/>
          </a:bodyPr>
          <a:lstStyle/>
          <a:p>
            <a:r>
              <a:rPr lang="el-GR" sz="2400" b="1" dirty="0">
                <a:solidFill>
                  <a:srgbClr val="00B07B"/>
                </a:solidFill>
                <a:latin typeface="PF DinText Pro" panose="02000506020000020004" pitchFamily="2" charset="0"/>
                <a:ea typeface="Roboto"/>
                <a:cs typeface="Roboto"/>
                <a:sym typeface="Roboto"/>
              </a:rPr>
              <a:t>Εθνικό Σχέδιο Ανάκαμψης και Ανθεκτικότητας - Next Generation EU</a:t>
            </a:r>
          </a:p>
          <a:p>
            <a:endParaRPr lang="el-GR" sz="2400" dirty="0">
              <a:solidFill>
                <a:srgbClr val="00B07B"/>
              </a:solidFill>
              <a:latin typeface="PF DinText Pro" panose="02000506020000020004" pitchFamily="2" charset="0"/>
              <a:ea typeface="Roboto"/>
              <a:cs typeface="Roboto"/>
              <a:sym typeface="Roboto"/>
            </a:endParaRPr>
          </a:p>
          <a:p>
            <a:r>
              <a:rPr lang="el-GR" sz="2400" dirty="0">
                <a:solidFill>
                  <a:srgbClr val="00B07B"/>
                </a:solidFill>
                <a:latin typeface="PF DinText Pro" panose="02000506020000020004" pitchFamily="2" charset="0"/>
                <a:ea typeface="Roboto"/>
                <a:cs typeface="Roboto"/>
                <a:sym typeface="Roboto"/>
              </a:rPr>
              <a:t>Συγκεντρώνει:</a:t>
            </a:r>
          </a:p>
          <a:p>
            <a:r>
              <a:rPr lang="el-GR" sz="2400" dirty="0">
                <a:solidFill>
                  <a:srgbClr val="535766"/>
                </a:solidFill>
                <a:latin typeface="PF DinText Pro" panose="02000506020000020004" pitchFamily="2" charset="0"/>
                <a:ea typeface="Roboto"/>
                <a:cs typeface="Roboto"/>
                <a:sym typeface="Roboto"/>
              </a:rPr>
              <a:t>31,16 δισ. ευρώ για να κινητοποιήσει 60 δισ. ευρώ συνολικές επενδύσεις στη χώρα στα επόμενα πέντε χρόνια</a:t>
            </a:r>
          </a:p>
          <a:p>
            <a:endParaRPr lang="el-GR" sz="2400" dirty="0">
              <a:solidFill>
                <a:srgbClr val="00B07B"/>
              </a:solidFill>
              <a:latin typeface="PF DinText Pro" panose="02000506020000020004" pitchFamily="2" charset="0"/>
              <a:ea typeface="Roboto"/>
              <a:cs typeface="Roboto"/>
              <a:sym typeface="Roboto"/>
            </a:endParaRPr>
          </a:p>
          <a:p>
            <a:r>
              <a:rPr lang="el-GR" sz="2400" dirty="0">
                <a:solidFill>
                  <a:srgbClr val="00B07B"/>
                </a:solidFill>
                <a:latin typeface="PF DinText Pro" panose="02000506020000020004" pitchFamily="2" charset="0"/>
                <a:ea typeface="Roboto"/>
                <a:cs typeface="Roboto"/>
                <a:sym typeface="Roboto"/>
              </a:rPr>
              <a:t>Περιλαμβάνει:</a:t>
            </a:r>
          </a:p>
          <a:p>
            <a:r>
              <a:rPr lang="el-GR" sz="2400" dirty="0">
                <a:solidFill>
                  <a:srgbClr val="535766"/>
                </a:solidFill>
                <a:latin typeface="PF DinText Pro" panose="02000506020000020004" pitchFamily="2" charset="0"/>
                <a:ea typeface="Roboto"/>
                <a:cs typeface="Roboto"/>
                <a:sym typeface="Roboto"/>
              </a:rPr>
              <a:t>106 επενδύσεις και 68 μεταρρυθμίσεις, κατανεμημένες σε 4 πυλώνες</a:t>
            </a:r>
            <a:endParaRPr sz="2400" dirty="0">
              <a:solidFill>
                <a:srgbClr val="535766"/>
              </a:solidFill>
              <a:latin typeface="PF DinText Pro" panose="02000506020000020004" pitchFamily="2" charset="0"/>
              <a:ea typeface="Roboto"/>
              <a:cs typeface="Roboto"/>
              <a:sym typeface="Roboto"/>
            </a:endParaRPr>
          </a:p>
        </p:txBody>
      </p:sp>
      <p:pic>
        <p:nvPicPr>
          <p:cNvPr id="29" name="Εικόνα 28">
            <a:extLst>
              <a:ext uri="{FF2B5EF4-FFF2-40B4-BE49-F238E27FC236}">
                <a16:creationId xmlns:a16="http://schemas.microsoft.com/office/drawing/2014/main" id="{242B18AE-E5F7-4362-8066-4CCEACCB322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73" y="5930901"/>
            <a:ext cx="1120128" cy="812800"/>
          </a:xfrm>
          <a:prstGeom prst="rect">
            <a:avLst/>
          </a:prstGeom>
        </p:spPr>
      </p:pic>
      <p:pic>
        <p:nvPicPr>
          <p:cNvPr id="2054" name="Picture 6">
            <a:extLst>
              <a:ext uri="{FF2B5EF4-FFF2-40B4-BE49-F238E27FC236}">
                <a16:creationId xmlns:a16="http://schemas.microsoft.com/office/drawing/2014/main" id="{321A9BA1-27E2-9DDA-FEE0-74947F8C53A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311" t="5830" b="38545"/>
          <a:stretch/>
        </p:blipFill>
        <p:spPr bwMode="auto">
          <a:xfrm>
            <a:off x="3064636" y="3073003"/>
            <a:ext cx="1296631" cy="7119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>
            <a:extLst>
              <a:ext uri="{FF2B5EF4-FFF2-40B4-BE49-F238E27FC236}">
                <a16:creationId xmlns:a16="http://schemas.microsoft.com/office/drawing/2014/main" id="{67B61838-DF09-1F1B-F7E2-E29B42851CE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1378" b="36706"/>
          <a:stretch/>
        </p:blipFill>
        <p:spPr bwMode="auto">
          <a:xfrm>
            <a:off x="120963" y="3091396"/>
            <a:ext cx="2251827" cy="5677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>
            <a:extLst>
              <a:ext uri="{FF2B5EF4-FFF2-40B4-BE49-F238E27FC236}">
                <a16:creationId xmlns:a16="http://schemas.microsoft.com/office/drawing/2014/main" id="{61953A43-1571-377D-692B-BCB86B92F0E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59" t="69904" r="19152"/>
          <a:stretch/>
        </p:blipFill>
        <p:spPr bwMode="auto">
          <a:xfrm>
            <a:off x="44106" y="3694727"/>
            <a:ext cx="2372790" cy="315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3" name="Ευθεία γραμμή σύνδεσης 32">
            <a:extLst>
              <a:ext uri="{FF2B5EF4-FFF2-40B4-BE49-F238E27FC236}">
                <a16:creationId xmlns:a16="http://schemas.microsoft.com/office/drawing/2014/main" id="{FB7563A7-6F1D-8F52-C40F-5DB9A97823D5}"/>
              </a:ext>
            </a:extLst>
          </p:cNvPr>
          <p:cNvCxnSpPr>
            <a:cxnSpLocks/>
          </p:cNvCxnSpPr>
          <p:nvPr/>
        </p:nvCxnSpPr>
        <p:spPr>
          <a:xfrm>
            <a:off x="468489" y="387291"/>
            <a:ext cx="0" cy="773994"/>
          </a:xfrm>
          <a:prstGeom prst="line">
            <a:avLst/>
          </a:prstGeom>
          <a:ln w="76200">
            <a:solidFill>
              <a:srgbClr val="00B27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Google Shape;6365;p162">
            <a:extLst>
              <a:ext uri="{FF2B5EF4-FFF2-40B4-BE49-F238E27FC236}">
                <a16:creationId xmlns:a16="http://schemas.microsoft.com/office/drawing/2014/main" id="{E858AD76-372C-4823-39D3-5FCA23A2F3F9}"/>
              </a:ext>
            </a:extLst>
          </p:cNvPr>
          <p:cNvSpPr txBox="1">
            <a:spLocks/>
          </p:cNvSpPr>
          <p:nvPr/>
        </p:nvSpPr>
        <p:spPr>
          <a:xfrm>
            <a:off x="584200" y="380941"/>
            <a:ext cx="3632200" cy="892526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60950" tIns="30467" rIns="60950" bIns="30467" rtlCol="0" anchor="t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3000" b="1" dirty="0">
                <a:latin typeface="Roboto" panose="02000000000000000000" pitchFamily="2" charset="0"/>
                <a:ea typeface="Roboto" panose="02000000000000000000" pitchFamily="2" charset="0"/>
              </a:rPr>
              <a:t>τα χρηματοδοτικά</a:t>
            </a:r>
            <a:br>
              <a:rPr lang="el-GR" sz="3000" b="1" dirty="0"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l-GR" sz="3000" b="1" dirty="0">
                <a:solidFill>
                  <a:srgbClr val="00B07B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εργαλεία</a:t>
            </a:r>
          </a:p>
        </p:txBody>
      </p:sp>
    </p:spTree>
    <p:extLst>
      <p:ext uri="{BB962C8B-B14F-4D97-AF65-F5344CB8AC3E}">
        <p14:creationId xmlns:p14="http://schemas.microsoft.com/office/powerpoint/2010/main" val="3409742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sh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10366;p352">
            <a:extLst>
              <a:ext uri="{FF2B5EF4-FFF2-40B4-BE49-F238E27FC236}">
                <a16:creationId xmlns:a16="http://schemas.microsoft.com/office/drawing/2014/main" id="{A4A27EC8-BCE5-EF57-A444-D3E603C4622A}"/>
              </a:ext>
            </a:extLst>
          </p:cNvPr>
          <p:cNvSpPr/>
          <p:nvPr/>
        </p:nvSpPr>
        <p:spPr>
          <a:xfrm rot="16200000">
            <a:off x="9271382" y="4603043"/>
            <a:ext cx="1967302" cy="2525006"/>
          </a:xfrm>
          <a:custGeom>
            <a:avLst/>
            <a:gdLst/>
            <a:ahLst/>
            <a:cxnLst/>
            <a:rect l="l" t="t" r="r" b="b"/>
            <a:pathLst>
              <a:path w="8229600" h="5486400" extrusionOk="0">
                <a:moveTo>
                  <a:pt x="0" y="0"/>
                </a:moveTo>
                <a:lnTo>
                  <a:pt x="5486400" y="0"/>
                </a:lnTo>
                <a:cubicBezTo>
                  <a:pt x="7001428" y="0"/>
                  <a:pt x="8229600" y="1228172"/>
                  <a:pt x="8229600" y="2743200"/>
                </a:cubicBezTo>
                <a:cubicBezTo>
                  <a:pt x="8229600" y="4258228"/>
                  <a:pt x="7001428" y="5486400"/>
                  <a:pt x="5486400" y="5486400"/>
                </a:cubicBezTo>
                <a:lnTo>
                  <a:pt x="0" y="5486400"/>
                </a:lnTo>
                <a:close/>
              </a:path>
            </a:pathLst>
          </a:custGeom>
          <a:solidFill>
            <a:srgbClr val="535766"/>
          </a:solidFill>
          <a:ln>
            <a:noFill/>
          </a:ln>
        </p:spPr>
        <p:txBody>
          <a:bodyPr spcFirstLastPara="1" wrap="square" lIns="60950" tIns="30467" rIns="60950" bIns="30467" anchor="ctr" anchorCtr="0">
            <a:noAutofit/>
          </a:bodyPr>
          <a:lstStyle/>
          <a:p>
            <a:pPr algn="ctr"/>
            <a:endParaRPr sz="1867">
              <a:solidFill>
                <a:srgbClr val="00B07B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3" name="Google Shape;10366;p352">
            <a:extLst>
              <a:ext uri="{FF2B5EF4-FFF2-40B4-BE49-F238E27FC236}">
                <a16:creationId xmlns:a16="http://schemas.microsoft.com/office/drawing/2014/main" id="{0C3BFD6C-8F89-79A7-EB9A-9F33AE41B5A3}"/>
              </a:ext>
            </a:extLst>
          </p:cNvPr>
          <p:cNvSpPr/>
          <p:nvPr/>
        </p:nvSpPr>
        <p:spPr>
          <a:xfrm rot="16200000">
            <a:off x="6253525" y="4367133"/>
            <a:ext cx="2439123" cy="2525006"/>
          </a:xfrm>
          <a:custGeom>
            <a:avLst/>
            <a:gdLst/>
            <a:ahLst/>
            <a:cxnLst/>
            <a:rect l="l" t="t" r="r" b="b"/>
            <a:pathLst>
              <a:path w="8229600" h="5486400" extrusionOk="0">
                <a:moveTo>
                  <a:pt x="0" y="0"/>
                </a:moveTo>
                <a:lnTo>
                  <a:pt x="5486400" y="0"/>
                </a:lnTo>
                <a:cubicBezTo>
                  <a:pt x="7001428" y="0"/>
                  <a:pt x="8229600" y="1228172"/>
                  <a:pt x="8229600" y="2743200"/>
                </a:cubicBezTo>
                <a:cubicBezTo>
                  <a:pt x="8229600" y="4258228"/>
                  <a:pt x="7001428" y="5486400"/>
                  <a:pt x="5486400" y="5486400"/>
                </a:cubicBezTo>
                <a:lnTo>
                  <a:pt x="0" y="5486400"/>
                </a:lnTo>
                <a:close/>
              </a:path>
            </a:pathLst>
          </a:custGeom>
          <a:solidFill>
            <a:srgbClr val="00B07B"/>
          </a:solidFill>
          <a:ln>
            <a:noFill/>
          </a:ln>
        </p:spPr>
        <p:txBody>
          <a:bodyPr spcFirstLastPara="1" wrap="square" lIns="60950" tIns="30467" rIns="60950" bIns="30467" anchor="ctr" anchorCtr="0">
            <a:noAutofit/>
          </a:bodyPr>
          <a:lstStyle/>
          <a:p>
            <a:pPr algn="ctr"/>
            <a:endParaRPr sz="1867">
              <a:solidFill>
                <a:srgbClr val="00B07B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2" name="Google Shape;10366;p352">
            <a:extLst>
              <a:ext uri="{FF2B5EF4-FFF2-40B4-BE49-F238E27FC236}">
                <a16:creationId xmlns:a16="http://schemas.microsoft.com/office/drawing/2014/main" id="{D3EE1518-1EE5-A0EC-A52F-5581B7608EF8}"/>
              </a:ext>
            </a:extLst>
          </p:cNvPr>
          <p:cNvSpPr/>
          <p:nvPr/>
        </p:nvSpPr>
        <p:spPr>
          <a:xfrm rot="16200000">
            <a:off x="3471580" y="4367133"/>
            <a:ext cx="2439122" cy="2525006"/>
          </a:xfrm>
          <a:custGeom>
            <a:avLst/>
            <a:gdLst/>
            <a:ahLst/>
            <a:cxnLst/>
            <a:rect l="l" t="t" r="r" b="b"/>
            <a:pathLst>
              <a:path w="8229600" h="5486400" extrusionOk="0">
                <a:moveTo>
                  <a:pt x="0" y="0"/>
                </a:moveTo>
                <a:lnTo>
                  <a:pt x="5486400" y="0"/>
                </a:lnTo>
                <a:cubicBezTo>
                  <a:pt x="7001428" y="0"/>
                  <a:pt x="8229600" y="1228172"/>
                  <a:pt x="8229600" y="2743200"/>
                </a:cubicBezTo>
                <a:cubicBezTo>
                  <a:pt x="8229600" y="4258228"/>
                  <a:pt x="7001428" y="5486400"/>
                  <a:pt x="5486400" y="5486400"/>
                </a:cubicBezTo>
                <a:lnTo>
                  <a:pt x="0" y="5486400"/>
                </a:lnTo>
                <a:close/>
              </a:path>
            </a:pathLst>
          </a:custGeom>
          <a:solidFill>
            <a:srgbClr val="535766"/>
          </a:solidFill>
          <a:ln>
            <a:noFill/>
          </a:ln>
        </p:spPr>
        <p:txBody>
          <a:bodyPr spcFirstLastPara="1" wrap="square" lIns="60950" tIns="30467" rIns="60950" bIns="30467" anchor="ctr" anchorCtr="0">
            <a:noAutofit/>
          </a:bodyPr>
          <a:lstStyle/>
          <a:p>
            <a:pPr algn="ctr"/>
            <a:endParaRPr sz="1867">
              <a:solidFill>
                <a:srgbClr val="00B07B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1" name="Google Shape;10366;p352">
            <a:extLst>
              <a:ext uri="{FF2B5EF4-FFF2-40B4-BE49-F238E27FC236}">
                <a16:creationId xmlns:a16="http://schemas.microsoft.com/office/drawing/2014/main" id="{8F83EAF7-8068-A023-0171-60FACFA858E2}"/>
              </a:ext>
            </a:extLst>
          </p:cNvPr>
          <p:cNvSpPr/>
          <p:nvPr/>
        </p:nvSpPr>
        <p:spPr>
          <a:xfrm rot="16200000">
            <a:off x="922946" y="4603040"/>
            <a:ext cx="1967302" cy="2525006"/>
          </a:xfrm>
          <a:custGeom>
            <a:avLst/>
            <a:gdLst/>
            <a:ahLst/>
            <a:cxnLst/>
            <a:rect l="l" t="t" r="r" b="b"/>
            <a:pathLst>
              <a:path w="8229600" h="5486400" extrusionOk="0">
                <a:moveTo>
                  <a:pt x="0" y="0"/>
                </a:moveTo>
                <a:lnTo>
                  <a:pt x="5486400" y="0"/>
                </a:lnTo>
                <a:cubicBezTo>
                  <a:pt x="7001428" y="0"/>
                  <a:pt x="8229600" y="1228172"/>
                  <a:pt x="8229600" y="2743200"/>
                </a:cubicBezTo>
                <a:cubicBezTo>
                  <a:pt x="8229600" y="4258228"/>
                  <a:pt x="7001428" y="5486400"/>
                  <a:pt x="5486400" y="5486400"/>
                </a:cubicBezTo>
                <a:lnTo>
                  <a:pt x="0" y="5486400"/>
                </a:lnTo>
                <a:close/>
              </a:path>
            </a:pathLst>
          </a:custGeom>
          <a:solidFill>
            <a:srgbClr val="00B07B"/>
          </a:solidFill>
          <a:ln>
            <a:noFill/>
          </a:ln>
        </p:spPr>
        <p:txBody>
          <a:bodyPr spcFirstLastPara="1" wrap="square" lIns="60950" tIns="30467" rIns="60950" bIns="30467" anchor="ctr" anchorCtr="0">
            <a:noAutofit/>
          </a:bodyPr>
          <a:lstStyle/>
          <a:p>
            <a:pPr algn="ctr"/>
            <a:endParaRPr sz="1867">
              <a:solidFill>
                <a:srgbClr val="00B07B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1963007"/>
            <a:ext cx="12192000" cy="2125683"/>
          </a:xfrm>
          <a:prstGeom prst="rect">
            <a:avLst/>
          </a:prstGeom>
          <a:solidFill>
            <a:srgbClr val="00B07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5720" tIns="22860" rIns="45720" bIns="228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l-GR" sz="2400" dirty="0">
              <a:latin typeface="PF DinText Pro" panose="02000506020000020004" pitchFamily="2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3260461" y="2130616"/>
            <a:ext cx="1828800" cy="1828800"/>
          </a:xfrm>
          <a:prstGeom prst="ellipse">
            <a:avLst/>
          </a:prstGeom>
          <a:solidFill>
            <a:schemeClr val="bg1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5720" tIns="22860" rIns="45720" bIns="228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uk-UA" sz="4000" b="1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9" name="Oval 8"/>
          <p:cNvSpPr/>
          <p:nvPr/>
        </p:nvSpPr>
        <p:spPr>
          <a:xfrm>
            <a:off x="782029" y="2431846"/>
            <a:ext cx="1219200" cy="1220400"/>
          </a:xfrm>
          <a:prstGeom prst="ellipse">
            <a:avLst/>
          </a:prstGeom>
          <a:solidFill>
            <a:schemeClr val="bg1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5720" tIns="22860" rIns="45720" bIns="228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l-GR" sz="2400" b="1" dirty="0">
                <a:solidFill>
                  <a:srgbClr val="535766"/>
                </a:solidFill>
                <a:latin typeface="PF DinText Pro" panose="02000506020000020004" pitchFamily="2" charset="0"/>
              </a:rPr>
              <a:t>181</a:t>
            </a:r>
            <a:r>
              <a:rPr lang="en-US" sz="1900" b="1" dirty="0">
                <a:solidFill>
                  <a:srgbClr val="535766"/>
                </a:solidFill>
                <a:latin typeface="PF DinText Pro" panose="02000506020000020004" pitchFamily="2" charset="0"/>
              </a:rPr>
              <a:t> </a:t>
            </a:r>
            <a:r>
              <a:rPr lang="el-GR" sz="1900" b="1" dirty="0">
                <a:solidFill>
                  <a:srgbClr val="535766"/>
                </a:solidFill>
                <a:latin typeface="PF DinText Pro" panose="02000506020000020004" pitchFamily="2" charset="0"/>
              </a:rPr>
              <a:t>εκατ. €</a:t>
            </a:r>
            <a:endParaRPr lang="uk-UA" sz="1900" b="1" dirty="0">
              <a:solidFill>
                <a:srgbClr val="535766"/>
              </a:solidFill>
              <a:latin typeface="PF DinText Pro" panose="02000506020000020004" pitchFamily="2" charset="0"/>
            </a:endParaRPr>
          </a:p>
        </p:txBody>
      </p:sp>
      <p:cxnSp>
        <p:nvCxnSpPr>
          <p:cNvPr id="12" name="Straight Connector 11"/>
          <p:cNvCxnSpPr>
            <a:cxnSpLocks/>
          </p:cNvCxnSpPr>
          <p:nvPr/>
        </p:nvCxnSpPr>
        <p:spPr>
          <a:xfrm flipH="1">
            <a:off x="928688" y="3024424"/>
            <a:ext cx="4043362" cy="16137"/>
          </a:xfrm>
          <a:prstGeom prst="line">
            <a:avLst/>
          </a:prstGeom>
          <a:ln w="25400" cap="sq">
            <a:solidFill>
              <a:schemeClr val="bg1"/>
            </a:solidFill>
            <a:bevel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cxnSpLocks/>
          </p:cNvCxnSpPr>
          <p:nvPr/>
        </p:nvCxnSpPr>
        <p:spPr>
          <a:xfrm>
            <a:off x="8777469" y="3043531"/>
            <a:ext cx="914400" cy="0"/>
          </a:xfrm>
          <a:prstGeom prst="line">
            <a:avLst/>
          </a:prstGeom>
          <a:ln w="25400" cap="sq">
            <a:solidFill>
              <a:schemeClr val="bg1"/>
            </a:solidFill>
            <a:bevel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53403" y="3652246"/>
            <a:ext cx="2076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b="1" dirty="0">
                <a:solidFill>
                  <a:schemeClr val="bg1"/>
                </a:solidFill>
                <a:latin typeface="PF DinText Pro" panose="02000506020000020004" pitchFamily="2" charset="0"/>
              </a:rPr>
              <a:t>Δημόσια ενίσχυση</a:t>
            </a:r>
            <a:endParaRPr lang="en-US" b="1" dirty="0">
              <a:solidFill>
                <a:schemeClr val="bg1"/>
              </a:solidFill>
              <a:latin typeface="PF DinText Pro" panose="02000506020000020004" pitchFamily="2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952168" y="3652246"/>
            <a:ext cx="2698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b="1" dirty="0">
                <a:solidFill>
                  <a:schemeClr val="bg1"/>
                </a:solidFill>
                <a:latin typeface="PF DinText Pro" panose="02000506020000020004" pitchFamily="2" charset="0"/>
              </a:rPr>
              <a:t>Δημόσια ενίσχυση</a:t>
            </a:r>
            <a:endParaRPr lang="en-US" b="1" dirty="0">
              <a:solidFill>
                <a:schemeClr val="bg1"/>
              </a:solidFill>
              <a:latin typeface="PF DinText Pro" panose="02000506020000020004" pitchFamily="2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033CD5D-026C-6E0D-0944-D13468F463DA}"/>
              </a:ext>
            </a:extLst>
          </p:cNvPr>
          <p:cNvSpPr txBox="1"/>
          <p:nvPr/>
        </p:nvSpPr>
        <p:spPr>
          <a:xfrm>
            <a:off x="3524094" y="3226906"/>
            <a:ext cx="13756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>
                <a:solidFill>
                  <a:srgbClr val="535766"/>
                </a:solidFill>
                <a:latin typeface="PF DinText Pro" panose="02000506020000020004" pitchFamily="2" charset="0"/>
              </a:rPr>
              <a:t>Μεταποίηση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B02A3B32-B864-BAAB-5FA2-457BD74C53C2}"/>
              </a:ext>
            </a:extLst>
          </p:cNvPr>
          <p:cNvSpPr txBox="1"/>
          <p:nvPr/>
        </p:nvSpPr>
        <p:spPr>
          <a:xfrm flipH="1">
            <a:off x="584200" y="5265378"/>
            <a:ext cx="26447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b="1" dirty="0">
                <a:solidFill>
                  <a:schemeClr val="bg1"/>
                </a:solidFill>
                <a:latin typeface="PF DinText Pro" panose="02000506020000020004" pitchFamily="2" charset="0"/>
              </a:rPr>
              <a:t>Κατασκευή, εκσυγχρονισμός και βελτίωση ακινήτων και περιβάλλοντος χώρου 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5858ACA4-A82B-26B0-66B8-F27B767E31A4}"/>
              </a:ext>
            </a:extLst>
          </p:cNvPr>
          <p:cNvSpPr txBox="1"/>
          <p:nvPr/>
        </p:nvSpPr>
        <p:spPr>
          <a:xfrm>
            <a:off x="3460327" y="4754314"/>
            <a:ext cx="250388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l-GR" b="1" dirty="0">
                <a:solidFill>
                  <a:schemeClr val="bg1"/>
                </a:solidFill>
                <a:latin typeface="PF DinText Pro" panose="02000506020000020004" pitchFamily="2" charset="0"/>
              </a:rPr>
              <a:t>Οχήματα </a:t>
            </a:r>
          </a:p>
          <a:p>
            <a:pPr algn="ctr"/>
            <a:r>
              <a:rPr lang="el-GR" b="1" dirty="0">
                <a:solidFill>
                  <a:schemeClr val="bg1"/>
                </a:solidFill>
                <a:latin typeface="PF DinText Pro" panose="02000506020000020004" pitchFamily="2" charset="0"/>
              </a:rPr>
              <a:t>μεταφοράς Α’ υλών </a:t>
            </a:r>
          </a:p>
          <a:p>
            <a:pPr algn="ctr"/>
            <a:r>
              <a:rPr lang="el-GR" b="1" dirty="0">
                <a:solidFill>
                  <a:schemeClr val="bg1"/>
                </a:solidFill>
                <a:latin typeface="PF DinText Pro" panose="02000506020000020004" pitchFamily="2" charset="0"/>
              </a:rPr>
              <a:t>και προϊόντων, εντός του χώρου της μονάδας και οδικών μεταφορών</a:t>
            </a:r>
          </a:p>
        </p:txBody>
      </p:sp>
      <p:cxnSp>
        <p:nvCxnSpPr>
          <p:cNvPr id="56" name="Ευθεία γραμμή σύνδεσης 55">
            <a:extLst>
              <a:ext uri="{FF2B5EF4-FFF2-40B4-BE49-F238E27FC236}">
                <a16:creationId xmlns:a16="http://schemas.microsoft.com/office/drawing/2014/main" id="{6D14384F-8A04-E3E0-0542-3815448EDD26}"/>
              </a:ext>
            </a:extLst>
          </p:cNvPr>
          <p:cNvCxnSpPr>
            <a:cxnSpLocks/>
          </p:cNvCxnSpPr>
          <p:nvPr/>
        </p:nvCxnSpPr>
        <p:spPr>
          <a:xfrm>
            <a:off x="468489" y="387291"/>
            <a:ext cx="0" cy="773994"/>
          </a:xfrm>
          <a:prstGeom prst="line">
            <a:avLst/>
          </a:prstGeom>
          <a:ln w="76200">
            <a:solidFill>
              <a:srgbClr val="00B27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Google Shape;6365;p162">
            <a:extLst>
              <a:ext uri="{FF2B5EF4-FFF2-40B4-BE49-F238E27FC236}">
                <a16:creationId xmlns:a16="http://schemas.microsoft.com/office/drawing/2014/main" id="{952B67F5-3B9E-ECCA-F27B-24ADD0D36BF9}"/>
              </a:ext>
            </a:extLst>
          </p:cNvPr>
          <p:cNvSpPr txBox="1">
            <a:spLocks/>
          </p:cNvSpPr>
          <p:nvPr/>
        </p:nvSpPr>
        <p:spPr>
          <a:xfrm>
            <a:off x="584200" y="380941"/>
            <a:ext cx="3632200" cy="892526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60950" tIns="30467" rIns="60950" bIns="30467" rtlCol="0" anchor="t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3000" b="1" dirty="0">
                <a:latin typeface="Roboto" panose="02000000000000000000" pitchFamily="2" charset="0"/>
                <a:ea typeface="Roboto" panose="02000000000000000000" pitchFamily="2" charset="0"/>
              </a:rPr>
              <a:t>τα χρηματοδοτικά</a:t>
            </a:r>
            <a:br>
              <a:rPr lang="el-GR" sz="3000" b="1" dirty="0"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l-GR" sz="3000" b="1" dirty="0">
                <a:solidFill>
                  <a:srgbClr val="00B07B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εργαλεία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E9BCA5C1-EBFE-7ABF-EAE4-C9C0C089AD15}"/>
              </a:ext>
            </a:extLst>
          </p:cNvPr>
          <p:cNvSpPr txBox="1"/>
          <p:nvPr/>
        </p:nvSpPr>
        <p:spPr>
          <a:xfrm>
            <a:off x="6242273" y="4716512"/>
            <a:ext cx="250388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l-GR" b="1" dirty="0">
                <a:solidFill>
                  <a:schemeClr val="bg1"/>
                </a:solidFill>
                <a:latin typeface="PF DinText Pro" panose="02000506020000020004" pitchFamily="2" charset="0"/>
              </a:rPr>
              <a:t>Αγορά,</a:t>
            </a:r>
          </a:p>
          <a:p>
            <a:pPr algn="ctr"/>
            <a:r>
              <a:rPr lang="el-GR" b="1" dirty="0">
                <a:solidFill>
                  <a:schemeClr val="bg1"/>
                </a:solidFill>
                <a:latin typeface="PF DinText Pro" panose="02000506020000020004" pitchFamily="2" charset="0"/>
              </a:rPr>
              <a:t>μεταφορά και εγκατάσταση μηχανολογικού εξοπλισμού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12251D70-46A6-D392-9C02-D3A8B2378EF6}"/>
              </a:ext>
            </a:extLst>
          </p:cNvPr>
          <p:cNvSpPr txBox="1"/>
          <p:nvPr/>
        </p:nvSpPr>
        <p:spPr>
          <a:xfrm>
            <a:off x="9003093" y="5233929"/>
            <a:ext cx="250388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l-GR" b="1" dirty="0">
                <a:solidFill>
                  <a:schemeClr val="bg1"/>
                </a:solidFill>
                <a:latin typeface="PF DinText Pro" panose="02000506020000020004" pitchFamily="2" charset="0"/>
              </a:rPr>
              <a:t>Δαπάνες </a:t>
            </a:r>
          </a:p>
          <a:p>
            <a:pPr algn="ctr"/>
            <a:r>
              <a:rPr lang="el-GR" b="1" dirty="0">
                <a:solidFill>
                  <a:schemeClr val="bg1"/>
                </a:solidFill>
                <a:latin typeface="PF DinText Pro" panose="02000506020000020004" pitchFamily="2" charset="0"/>
              </a:rPr>
              <a:t>για ανανεώσιμες </a:t>
            </a:r>
          </a:p>
          <a:p>
            <a:pPr algn="ctr"/>
            <a:r>
              <a:rPr lang="el-GR" b="1" dirty="0">
                <a:solidFill>
                  <a:schemeClr val="bg1"/>
                </a:solidFill>
                <a:latin typeface="PF DinText Pro" panose="02000506020000020004" pitchFamily="2" charset="0"/>
              </a:rPr>
              <a:t>πηγές ενέργειας </a:t>
            </a:r>
          </a:p>
          <a:p>
            <a:pPr algn="ctr"/>
            <a:r>
              <a:rPr lang="el-GR" b="1" dirty="0">
                <a:solidFill>
                  <a:schemeClr val="bg1"/>
                </a:solidFill>
                <a:latin typeface="PF DinText Pro" panose="02000506020000020004" pitchFamily="2" charset="0"/>
              </a:rPr>
              <a:t>(ΑΠΕ)</a:t>
            </a:r>
          </a:p>
        </p:txBody>
      </p:sp>
      <p:sp>
        <p:nvSpPr>
          <p:cNvPr id="29" name="Oval 7">
            <a:extLst>
              <a:ext uri="{FF2B5EF4-FFF2-40B4-BE49-F238E27FC236}">
                <a16:creationId xmlns:a16="http://schemas.microsoft.com/office/drawing/2014/main" id="{812257E4-5838-C1AA-4353-115144B85F5D}"/>
              </a:ext>
            </a:extLst>
          </p:cNvPr>
          <p:cNvSpPr/>
          <p:nvPr/>
        </p:nvSpPr>
        <p:spPr>
          <a:xfrm>
            <a:off x="6948669" y="2130616"/>
            <a:ext cx="1828800" cy="1828800"/>
          </a:xfrm>
          <a:prstGeom prst="ellipse">
            <a:avLst/>
          </a:prstGeom>
          <a:solidFill>
            <a:schemeClr val="bg1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5720" tIns="22860" rIns="45720" bIns="228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uk-UA" sz="4000" b="1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30" name="Oval 8">
            <a:extLst>
              <a:ext uri="{FF2B5EF4-FFF2-40B4-BE49-F238E27FC236}">
                <a16:creationId xmlns:a16="http://schemas.microsoft.com/office/drawing/2014/main" id="{9335E24E-B7D9-94CD-8139-3AD2E03204C7}"/>
              </a:ext>
            </a:extLst>
          </p:cNvPr>
          <p:cNvSpPr/>
          <p:nvPr/>
        </p:nvSpPr>
        <p:spPr>
          <a:xfrm>
            <a:off x="9691748" y="2415851"/>
            <a:ext cx="1219200" cy="1220400"/>
          </a:xfrm>
          <a:prstGeom prst="ellipse">
            <a:avLst/>
          </a:prstGeom>
          <a:solidFill>
            <a:schemeClr val="bg1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5720" tIns="22860" rIns="45720" bIns="228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l-GR" sz="2400" b="1" dirty="0">
                <a:solidFill>
                  <a:srgbClr val="535766"/>
                </a:solidFill>
                <a:latin typeface="PF DinText Pro" panose="02000506020000020004" pitchFamily="2" charset="0"/>
              </a:rPr>
              <a:t>98</a:t>
            </a:r>
            <a:r>
              <a:rPr lang="en-US" sz="1900" b="1" dirty="0">
                <a:solidFill>
                  <a:srgbClr val="535766"/>
                </a:solidFill>
                <a:latin typeface="PF DinText Pro" panose="02000506020000020004" pitchFamily="2" charset="0"/>
              </a:rPr>
              <a:t> </a:t>
            </a:r>
            <a:r>
              <a:rPr lang="el-GR" sz="1900" b="1" dirty="0">
                <a:solidFill>
                  <a:srgbClr val="535766"/>
                </a:solidFill>
                <a:latin typeface="PF DinText Pro" panose="02000506020000020004" pitchFamily="2" charset="0"/>
              </a:rPr>
              <a:t>εκατ. €</a:t>
            </a:r>
            <a:endParaRPr lang="uk-UA" sz="1900" b="1" dirty="0">
              <a:solidFill>
                <a:srgbClr val="535766"/>
              </a:solidFill>
              <a:latin typeface="PF DinText Pro" panose="02000506020000020004" pitchFamily="2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BED6ACA-A4AE-1703-0B8F-380CC7664E3F}"/>
              </a:ext>
            </a:extLst>
          </p:cNvPr>
          <p:cNvSpPr txBox="1"/>
          <p:nvPr/>
        </p:nvSpPr>
        <p:spPr>
          <a:xfrm>
            <a:off x="6932909" y="2913582"/>
            <a:ext cx="190468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b="1" dirty="0">
                <a:solidFill>
                  <a:srgbClr val="535766"/>
                </a:solidFill>
                <a:latin typeface="PF DinText Pro" panose="02000506020000020004" pitchFamily="2" charset="0"/>
              </a:rPr>
              <a:t>Εκσυγχρονισμός </a:t>
            </a:r>
          </a:p>
          <a:p>
            <a:pPr algn="ctr"/>
            <a:r>
              <a:rPr lang="el-GR" b="1" dirty="0">
                <a:solidFill>
                  <a:srgbClr val="535766"/>
                </a:solidFill>
                <a:latin typeface="PF DinText Pro" panose="02000506020000020004" pitchFamily="2" charset="0"/>
              </a:rPr>
              <a:t>Πρωτογενούς</a:t>
            </a:r>
          </a:p>
          <a:p>
            <a:pPr algn="ctr"/>
            <a:r>
              <a:rPr lang="el-GR" b="1" dirty="0">
                <a:solidFill>
                  <a:srgbClr val="535766"/>
                </a:solidFill>
                <a:latin typeface="PF DinText Pro" panose="02000506020000020004" pitchFamily="2" charset="0"/>
              </a:rPr>
              <a:t>Τομέας</a:t>
            </a:r>
          </a:p>
        </p:txBody>
      </p:sp>
      <p:pic>
        <p:nvPicPr>
          <p:cNvPr id="1028" name="Picture 4" descr="94,287 Agricultural Cliparts, Stock Vector and Royalty Free Agricultural  Illustrations">
            <a:extLst>
              <a:ext uri="{FF2B5EF4-FFF2-40B4-BE49-F238E27FC236}">
                <a16:creationId xmlns:a16="http://schemas.microsoft.com/office/drawing/2014/main" id="{E272BD0E-0207-5D01-5512-896CBD501FF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242" t="24015" r="32135" b="20138"/>
          <a:stretch/>
        </p:blipFill>
        <p:spPr bwMode="auto">
          <a:xfrm>
            <a:off x="3802620" y="2386661"/>
            <a:ext cx="744481" cy="749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Εικόνα 18">
            <a:extLst>
              <a:ext uri="{FF2B5EF4-FFF2-40B4-BE49-F238E27FC236}">
                <a16:creationId xmlns:a16="http://schemas.microsoft.com/office/drawing/2014/main" id="{1D6CA3F2-1BB9-00EC-D3A5-91CBCCED5D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40024" y="2188256"/>
            <a:ext cx="646089" cy="725326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5A1FE782-78A9-7866-34CF-07C8DB9D5EFC}"/>
              </a:ext>
            </a:extLst>
          </p:cNvPr>
          <p:cNvSpPr txBox="1"/>
          <p:nvPr/>
        </p:nvSpPr>
        <p:spPr>
          <a:xfrm>
            <a:off x="5341804" y="401556"/>
            <a:ext cx="7155042" cy="954107"/>
          </a:xfrm>
          <a:prstGeom prst="rect">
            <a:avLst/>
          </a:prstGeom>
          <a:noFill/>
          <a:effectLst>
            <a:outerShdw blurRad="635000" dist="254000" dir="5400000" algn="t" rotWithShape="0">
              <a:prstClr val="black"/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l-GR" sz="2800" b="1" dirty="0">
                <a:solidFill>
                  <a:schemeClr val="bg1"/>
                </a:solidFill>
                <a:latin typeface="PF DinText Pro" panose="02000506020000020004" pitchFamily="2" charset="0"/>
              </a:rPr>
              <a:t>Οικονομικός Μετασχηματισμός</a:t>
            </a:r>
          </a:p>
          <a:p>
            <a:pPr algn="ctr"/>
            <a:r>
              <a:rPr lang="el-GR" sz="2800" b="1" dirty="0">
                <a:solidFill>
                  <a:schemeClr val="bg1"/>
                </a:solidFill>
                <a:latin typeface="PF DinText Pro" panose="02000506020000020004" pitchFamily="2" charset="0"/>
              </a:rPr>
              <a:t>Αγροτικού Τομέα</a:t>
            </a:r>
          </a:p>
        </p:txBody>
      </p:sp>
    </p:spTree>
    <p:extLst>
      <p:ext uri="{BB962C8B-B14F-4D97-AF65-F5344CB8AC3E}">
        <p14:creationId xmlns:p14="http://schemas.microsoft.com/office/powerpoint/2010/main" val="1873715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sh/>
      </p:transition>
    </mc:Choice>
    <mc:Fallback xmlns="">
      <p:transition spd="slow">
        <p:push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125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Freeform 7">
            <a:extLst>
              <a:ext uri="{FF2B5EF4-FFF2-40B4-BE49-F238E27FC236}">
                <a16:creationId xmlns:a16="http://schemas.microsoft.com/office/drawing/2014/main" id="{4B0E4E21-19F1-B2A4-FB72-B8D2385FF32D}"/>
              </a:ext>
            </a:extLst>
          </p:cNvPr>
          <p:cNvSpPr/>
          <p:nvPr/>
        </p:nvSpPr>
        <p:spPr>
          <a:xfrm rot="2833710">
            <a:off x="9339212" y="-1440685"/>
            <a:ext cx="3588654" cy="3704889"/>
          </a:xfrm>
          <a:custGeom>
            <a:avLst/>
            <a:gdLst>
              <a:gd name="connsiteX0" fmla="*/ 0 w 7239000"/>
              <a:gd name="connsiteY0" fmla="*/ 4822144 h 7961391"/>
              <a:gd name="connsiteX1" fmla="*/ 4230387 w 7239000"/>
              <a:gd name="connsiteY1" fmla="*/ 0 h 7961391"/>
              <a:gd name="connsiteX2" fmla="*/ 7239000 w 7239000"/>
              <a:gd name="connsiteY2" fmla="*/ 2639406 h 7961391"/>
              <a:gd name="connsiteX3" fmla="*/ 7239000 w 7239000"/>
              <a:gd name="connsiteY3" fmla="*/ 7961391 h 7961391"/>
              <a:gd name="connsiteX4" fmla="*/ 0 w 7239000"/>
              <a:gd name="connsiteY4" fmla="*/ 7961391 h 79613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39000" h="7961391">
                <a:moveTo>
                  <a:pt x="0" y="4822144"/>
                </a:moveTo>
                <a:lnTo>
                  <a:pt x="4230387" y="0"/>
                </a:lnTo>
                <a:lnTo>
                  <a:pt x="7239000" y="2639406"/>
                </a:lnTo>
                <a:lnTo>
                  <a:pt x="7239000" y="7961391"/>
                </a:lnTo>
                <a:lnTo>
                  <a:pt x="0" y="7961391"/>
                </a:lnTo>
                <a:close/>
              </a:path>
            </a:pathLst>
          </a:custGeom>
          <a:solidFill>
            <a:schemeClr val="tx1">
              <a:alpha val="25000"/>
            </a:schemeClr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uk-UA" sz="2800">
              <a:solidFill>
                <a:schemeClr val="tx1"/>
              </a:solidFill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2564844" y="4298086"/>
            <a:ext cx="6543900" cy="523220"/>
            <a:chOff x="2617033" y="5376921"/>
            <a:chExt cx="13087800" cy="1046440"/>
          </a:xfrm>
        </p:grpSpPr>
        <p:sp>
          <p:nvSpPr>
            <p:cNvPr id="67" name="TextBox 66"/>
            <p:cNvSpPr txBox="1"/>
            <p:nvPr/>
          </p:nvSpPr>
          <p:spPr>
            <a:xfrm>
              <a:off x="7484533" y="5376921"/>
              <a:ext cx="3352800" cy="10464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l-GR" sz="1400" dirty="0">
                  <a:latin typeface="PF DinText Pro" panose="02000506020000020004" pitchFamily="2" charset="0"/>
                </a:rPr>
                <a:t>Ελάχιστος</a:t>
              </a:r>
            </a:p>
            <a:p>
              <a:pPr algn="ctr"/>
              <a:r>
                <a:rPr lang="el-GR" sz="1400" dirty="0">
                  <a:latin typeface="PF DinText Pro" panose="02000506020000020004" pitchFamily="2" charset="0"/>
                </a:rPr>
                <a:t>προϋπολογισμός</a:t>
              </a:r>
              <a:endParaRPr lang="uk-UA" sz="1400" dirty="0">
                <a:latin typeface="PF DinText Pro" panose="02000506020000020004" pitchFamily="2" charset="0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11000755" y="5637431"/>
              <a:ext cx="4704078" cy="530002"/>
            </a:xfrm>
            <a:prstGeom prst="rect">
              <a:avLst/>
            </a:prstGeom>
            <a:solidFill>
              <a:schemeClr val="bg2"/>
            </a:solidFill>
            <a:ln w="635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0" tIns="22860" rIns="45720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uk-UA" sz="1400">
                <a:solidFill>
                  <a:schemeClr val="tx1"/>
                </a:solidFill>
              </a:endParaRP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11000757" y="5637431"/>
              <a:ext cx="2556564" cy="530002"/>
            </a:xfrm>
            <a:prstGeom prst="rect">
              <a:avLst/>
            </a:prstGeom>
            <a:solidFill>
              <a:srgbClr val="00B07B"/>
            </a:solidFill>
            <a:ln w="635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0" tIns="22860" rIns="45720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l-GR" sz="1200" b="1" dirty="0">
                  <a:solidFill>
                    <a:schemeClr val="bg1"/>
                  </a:solidFill>
                  <a:latin typeface="PF DinText Pro" panose="02000506020000020004" pitchFamily="2" charset="0"/>
                </a:rPr>
                <a:t>600.000 €</a:t>
              </a:r>
              <a:endParaRPr lang="uk-UA" sz="1200" b="1" dirty="0">
                <a:solidFill>
                  <a:schemeClr val="bg1"/>
                </a:solidFill>
                <a:latin typeface="PF DinText Pro" panose="02000506020000020004" pitchFamily="2" charset="0"/>
              </a:endParaRPr>
            </a:p>
          </p:txBody>
        </p:sp>
        <p:sp>
          <p:nvSpPr>
            <p:cNvPr id="105" name="Rectangle 104"/>
            <p:cNvSpPr/>
            <p:nvPr/>
          </p:nvSpPr>
          <p:spPr>
            <a:xfrm>
              <a:off x="2617033" y="5637431"/>
              <a:ext cx="4704078" cy="525420"/>
            </a:xfrm>
            <a:prstGeom prst="rect">
              <a:avLst/>
            </a:prstGeom>
            <a:solidFill>
              <a:schemeClr val="bg2"/>
            </a:solidFill>
            <a:ln w="635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0" tIns="22860" rIns="45720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uk-UA" sz="1400">
                <a:solidFill>
                  <a:schemeClr val="tx1"/>
                </a:solidFill>
              </a:endParaRPr>
            </a:p>
          </p:txBody>
        </p:sp>
        <p:sp>
          <p:nvSpPr>
            <p:cNvPr id="106" name="Rectangle 105"/>
            <p:cNvSpPr/>
            <p:nvPr/>
          </p:nvSpPr>
          <p:spPr>
            <a:xfrm>
              <a:off x="5333999" y="5637431"/>
              <a:ext cx="1987112" cy="525420"/>
            </a:xfrm>
            <a:prstGeom prst="rect">
              <a:avLst/>
            </a:prstGeom>
            <a:solidFill>
              <a:srgbClr val="00B07B"/>
            </a:solidFill>
            <a:ln w="635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0" tIns="22860" rIns="45720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r>
                <a:rPr lang="el-GR" sz="1200" b="1" dirty="0">
                  <a:solidFill>
                    <a:schemeClr val="bg1"/>
                  </a:solidFill>
                  <a:latin typeface="PF DinText Pro" panose="02000506020000020004" pitchFamily="2" charset="0"/>
                </a:rPr>
                <a:t>600.000 €</a:t>
              </a:r>
              <a:endParaRPr lang="uk-UA" sz="1200" b="1" dirty="0">
                <a:solidFill>
                  <a:schemeClr val="bg1"/>
                </a:solidFill>
                <a:latin typeface="PF DinText Pro" panose="02000506020000020004" pitchFamily="2" charset="0"/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1122428" y="4882529"/>
            <a:ext cx="9428732" cy="307777"/>
            <a:chOff x="-267799" y="6545807"/>
            <a:chExt cx="18857464" cy="615554"/>
          </a:xfrm>
        </p:grpSpPr>
        <p:sp>
          <p:nvSpPr>
            <p:cNvPr id="69" name="TextBox 68"/>
            <p:cNvSpPr txBox="1"/>
            <p:nvPr/>
          </p:nvSpPr>
          <p:spPr>
            <a:xfrm>
              <a:off x="7571303" y="6545807"/>
              <a:ext cx="3101574" cy="615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l-GR" sz="1400" dirty="0">
                  <a:latin typeface="PF DinText Pro" panose="02000506020000020004" pitchFamily="2" charset="0"/>
                </a:rPr>
                <a:t>Ένταση ενίσχυσης</a:t>
              </a:r>
              <a:endParaRPr lang="uk-UA" sz="1400" dirty="0">
                <a:latin typeface="PF DinText Pro" panose="02000506020000020004" pitchFamily="2" charset="0"/>
              </a:endParaRPr>
            </a:p>
          </p:txBody>
        </p:sp>
        <p:sp>
          <p:nvSpPr>
            <p:cNvPr id="73" name="Rectangle 72"/>
            <p:cNvSpPr/>
            <p:nvPr/>
          </p:nvSpPr>
          <p:spPr>
            <a:xfrm>
              <a:off x="11000755" y="6620643"/>
              <a:ext cx="7588910" cy="525416"/>
            </a:xfrm>
            <a:prstGeom prst="rect">
              <a:avLst/>
            </a:prstGeom>
            <a:solidFill>
              <a:schemeClr val="bg2"/>
            </a:solidFill>
            <a:ln w="635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0" tIns="22860" rIns="45720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uk-UA" sz="1400">
                <a:solidFill>
                  <a:schemeClr val="tx1"/>
                </a:solidFill>
              </a:endParaRPr>
            </a:p>
          </p:txBody>
        </p:sp>
        <p:sp>
          <p:nvSpPr>
            <p:cNvPr id="74" name="Rectangle 73"/>
            <p:cNvSpPr/>
            <p:nvPr/>
          </p:nvSpPr>
          <p:spPr>
            <a:xfrm>
              <a:off x="11000757" y="6620643"/>
              <a:ext cx="6003948" cy="525416"/>
            </a:xfrm>
            <a:prstGeom prst="rect">
              <a:avLst/>
            </a:prstGeom>
            <a:solidFill>
              <a:srgbClr val="00B07B"/>
            </a:solidFill>
            <a:ln w="635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0" tIns="22860" rIns="45720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l-GR" sz="1200" b="1" dirty="0">
                  <a:solidFill>
                    <a:schemeClr val="bg1"/>
                  </a:solidFill>
                  <a:latin typeface="PF DinText Pro" panose="02000506020000020004" pitchFamily="2" charset="0"/>
                </a:rPr>
                <a:t>75 %</a:t>
              </a:r>
              <a:endParaRPr lang="uk-UA" sz="1200" b="1" dirty="0">
                <a:solidFill>
                  <a:schemeClr val="bg1"/>
                </a:solidFill>
                <a:latin typeface="PF DinText Pro" panose="02000506020000020004" pitchFamily="2" charset="0"/>
              </a:endParaRPr>
            </a:p>
          </p:txBody>
        </p:sp>
        <p:sp>
          <p:nvSpPr>
            <p:cNvPr id="107" name="Rectangle 106"/>
            <p:cNvSpPr/>
            <p:nvPr/>
          </p:nvSpPr>
          <p:spPr>
            <a:xfrm>
              <a:off x="-267799" y="6620641"/>
              <a:ext cx="7588910" cy="525418"/>
            </a:xfrm>
            <a:prstGeom prst="rect">
              <a:avLst/>
            </a:prstGeom>
            <a:solidFill>
              <a:schemeClr val="bg2"/>
            </a:solidFill>
            <a:ln w="635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0" tIns="22860" rIns="45720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uk-UA" sz="1400" dirty="0">
                <a:solidFill>
                  <a:schemeClr val="tx1"/>
                </a:solidFill>
              </a:endParaRPr>
            </a:p>
          </p:txBody>
        </p:sp>
        <p:sp>
          <p:nvSpPr>
            <p:cNvPr id="108" name="Rectangle 107"/>
            <p:cNvSpPr/>
            <p:nvPr/>
          </p:nvSpPr>
          <p:spPr>
            <a:xfrm>
              <a:off x="3146465" y="6620641"/>
              <a:ext cx="4174646" cy="525418"/>
            </a:xfrm>
            <a:prstGeom prst="rect">
              <a:avLst/>
            </a:prstGeom>
            <a:solidFill>
              <a:srgbClr val="00B07B"/>
            </a:solidFill>
            <a:ln w="635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0" tIns="22860" rIns="45720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r>
                <a:rPr lang="el-GR" sz="1200" b="1" dirty="0">
                  <a:solidFill>
                    <a:schemeClr val="bg1"/>
                  </a:solidFill>
                  <a:latin typeface="PF DinText Pro" panose="02000506020000020004" pitchFamily="2" charset="0"/>
                </a:rPr>
                <a:t>50 %</a:t>
              </a:r>
              <a:endParaRPr lang="uk-UA" sz="1200" b="1" dirty="0">
                <a:solidFill>
                  <a:schemeClr val="bg1"/>
                </a:solidFill>
                <a:latin typeface="PF DinText Pro" panose="02000506020000020004" pitchFamily="2" charset="0"/>
              </a:endParaRP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1637868" y="5329982"/>
            <a:ext cx="8408807" cy="523220"/>
            <a:chOff x="763081" y="7440714"/>
            <a:chExt cx="16817614" cy="1046440"/>
          </a:xfrm>
        </p:grpSpPr>
        <p:sp>
          <p:nvSpPr>
            <p:cNvPr id="70" name="TextBox 69"/>
            <p:cNvSpPr txBox="1"/>
            <p:nvPr/>
          </p:nvSpPr>
          <p:spPr>
            <a:xfrm>
              <a:off x="7571301" y="7440714"/>
              <a:ext cx="3101574" cy="10464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l-GR" sz="1400" dirty="0">
                  <a:latin typeface="PF DinText Pro" panose="02000506020000020004" pitchFamily="2" charset="0"/>
                </a:rPr>
                <a:t>Ανώτατος προϋπολογισμός</a:t>
              </a:r>
              <a:endParaRPr lang="uk-UA" sz="1400" dirty="0">
                <a:latin typeface="PF DinText Pro" panose="02000506020000020004" pitchFamily="2" charset="0"/>
              </a:endParaRPr>
            </a:p>
          </p:txBody>
        </p:sp>
        <p:sp>
          <p:nvSpPr>
            <p:cNvPr id="76" name="Rectangle 75"/>
            <p:cNvSpPr/>
            <p:nvPr/>
          </p:nvSpPr>
          <p:spPr>
            <a:xfrm>
              <a:off x="11000755" y="7701228"/>
              <a:ext cx="6579940" cy="525414"/>
            </a:xfrm>
            <a:prstGeom prst="rect">
              <a:avLst/>
            </a:prstGeom>
            <a:solidFill>
              <a:schemeClr val="bg2"/>
            </a:solidFill>
            <a:ln w="635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0" tIns="22860" rIns="45720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uk-UA" sz="1400">
                <a:solidFill>
                  <a:schemeClr val="tx1"/>
                </a:solidFill>
              </a:endParaRPr>
            </a:p>
          </p:txBody>
        </p:sp>
        <p:sp>
          <p:nvSpPr>
            <p:cNvPr id="77" name="Rectangle 76"/>
            <p:cNvSpPr/>
            <p:nvPr/>
          </p:nvSpPr>
          <p:spPr>
            <a:xfrm>
              <a:off x="11000755" y="7701228"/>
              <a:ext cx="5903434" cy="525414"/>
            </a:xfrm>
            <a:prstGeom prst="rect">
              <a:avLst/>
            </a:prstGeom>
            <a:solidFill>
              <a:srgbClr val="00B07B"/>
            </a:solidFill>
            <a:ln w="635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0" tIns="22860" rIns="45720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US" sz="1200" b="1" dirty="0">
                  <a:solidFill>
                    <a:schemeClr val="bg1"/>
                  </a:solidFill>
                  <a:latin typeface="PF DinText Pro" panose="02000506020000020004" pitchFamily="2" charset="0"/>
                </a:rPr>
                <a:t>5.000.000 </a:t>
              </a:r>
              <a:r>
                <a:rPr lang="el-GR" sz="1200" b="1" dirty="0">
                  <a:solidFill>
                    <a:schemeClr val="bg1"/>
                  </a:solidFill>
                  <a:latin typeface="PF DinText Pro" panose="02000506020000020004" pitchFamily="2" charset="0"/>
                </a:rPr>
                <a:t>€</a:t>
              </a:r>
              <a:endParaRPr lang="uk-UA" sz="1200" b="1" dirty="0">
                <a:solidFill>
                  <a:schemeClr val="bg1"/>
                </a:solidFill>
                <a:latin typeface="PF DinText Pro" panose="02000506020000020004" pitchFamily="2" charset="0"/>
              </a:endParaRPr>
            </a:p>
          </p:txBody>
        </p:sp>
        <p:sp>
          <p:nvSpPr>
            <p:cNvPr id="109" name="Rectangle 108"/>
            <p:cNvSpPr/>
            <p:nvPr/>
          </p:nvSpPr>
          <p:spPr>
            <a:xfrm>
              <a:off x="763081" y="7701226"/>
              <a:ext cx="6579940" cy="525416"/>
            </a:xfrm>
            <a:prstGeom prst="rect">
              <a:avLst/>
            </a:prstGeom>
            <a:solidFill>
              <a:schemeClr val="bg2"/>
            </a:solidFill>
            <a:ln w="635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0" tIns="22860" rIns="45720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uk-UA" sz="1400">
                <a:solidFill>
                  <a:schemeClr val="tx1"/>
                </a:solidFill>
              </a:endParaRPr>
            </a:p>
          </p:txBody>
        </p:sp>
        <p:sp>
          <p:nvSpPr>
            <p:cNvPr id="110" name="Rectangle 109"/>
            <p:cNvSpPr/>
            <p:nvPr/>
          </p:nvSpPr>
          <p:spPr>
            <a:xfrm>
              <a:off x="1439585" y="7701226"/>
              <a:ext cx="5903436" cy="525416"/>
            </a:xfrm>
            <a:prstGeom prst="rect">
              <a:avLst/>
            </a:prstGeom>
            <a:solidFill>
              <a:srgbClr val="00B07B"/>
            </a:solidFill>
            <a:ln w="635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0" tIns="22860" rIns="45720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r>
                <a:rPr lang="el-GR" sz="1200" b="1" dirty="0">
                  <a:solidFill>
                    <a:schemeClr val="bg1"/>
                  </a:solidFill>
                  <a:latin typeface="PF DinText Pro" panose="02000506020000020004" pitchFamily="2" charset="0"/>
                </a:rPr>
                <a:t>5.000.000 €</a:t>
              </a:r>
              <a:endParaRPr lang="uk-UA" sz="1200" b="1" dirty="0">
                <a:solidFill>
                  <a:schemeClr val="bg1"/>
                </a:solidFill>
                <a:latin typeface="PF DinText Pro" panose="02000506020000020004" pitchFamily="2" charset="0"/>
              </a:endParaRP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1206067" y="2479021"/>
            <a:ext cx="2104359" cy="1207853"/>
            <a:chOff x="1267142" y="2608035"/>
            <a:chExt cx="4208718" cy="2415706"/>
          </a:xfrm>
        </p:grpSpPr>
        <p:sp>
          <p:nvSpPr>
            <p:cNvPr id="113" name="TextBox 112"/>
            <p:cNvSpPr txBox="1"/>
            <p:nvPr/>
          </p:nvSpPr>
          <p:spPr>
            <a:xfrm>
              <a:off x="2580260" y="2608035"/>
              <a:ext cx="289560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l-GR" sz="2400" b="1" dirty="0">
                  <a:solidFill>
                    <a:srgbClr val="535766"/>
                  </a:solidFill>
                  <a:latin typeface="PF DinText Pro" panose="02000506020000020004" pitchFamily="2" charset="0"/>
                </a:rPr>
                <a:t>4.2.1</a:t>
              </a:r>
              <a:endParaRPr lang="uk-UA" b="1" dirty="0">
                <a:solidFill>
                  <a:srgbClr val="535766"/>
                </a:solidFill>
                <a:latin typeface="PF DinText Pro" panose="02000506020000020004" pitchFamily="2" charset="0"/>
              </a:endParaRPr>
            </a:p>
          </p:txBody>
        </p:sp>
        <p:sp>
          <p:nvSpPr>
            <p:cNvPr id="114" name="TextBox 113"/>
            <p:cNvSpPr txBox="1"/>
            <p:nvPr/>
          </p:nvSpPr>
          <p:spPr>
            <a:xfrm>
              <a:off x="1267142" y="4020389"/>
              <a:ext cx="4201458" cy="10033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l-GR" sz="1330" dirty="0">
                  <a:solidFill>
                    <a:schemeClr val="tx2"/>
                  </a:solidFill>
                  <a:latin typeface="PF DinText Pro" panose="02000506020000020004" pitchFamily="2" charset="0"/>
                </a:rPr>
                <a:t>Μεταποίηση, εμπορία και ανάπτυξη με τελικό προϊόν</a:t>
              </a:r>
              <a:endParaRPr lang="uk-UA" sz="1330" dirty="0">
                <a:solidFill>
                  <a:schemeClr val="tx2"/>
                </a:solidFill>
                <a:latin typeface="PF DinText Pro" panose="02000506020000020004" pitchFamily="2" charset="0"/>
              </a:endParaRPr>
            </a:p>
          </p:txBody>
        </p:sp>
        <p:sp>
          <p:nvSpPr>
            <p:cNvPr id="115" name="TextBox 114"/>
            <p:cNvSpPr txBox="1"/>
            <p:nvPr/>
          </p:nvSpPr>
          <p:spPr>
            <a:xfrm>
              <a:off x="2130742" y="3429947"/>
              <a:ext cx="3337858" cy="615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l-GR" sz="1400" b="1" dirty="0">
                  <a:solidFill>
                    <a:srgbClr val="535766"/>
                  </a:solidFill>
                  <a:latin typeface="PF DinText Pro" panose="02000506020000020004" pitchFamily="2" charset="0"/>
                </a:rPr>
                <a:t>Γεωργικό Προϊόν</a:t>
              </a:r>
              <a:endParaRPr lang="uk-UA" sz="1400" b="1" dirty="0">
                <a:solidFill>
                  <a:srgbClr val="535766"/>
                </a:solidFill>
                <a:latin typeface="PF DinText Pro" panose="02000506020000020004" pitchFamily="2" charset="0"/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8191949" y="2472856"/>
            <a:ext cx="2073884" cy="1211934"/>
            <a:chOff x="12844444" y="2598955"/>
            <a:chExt cx="4147768" cy="2423868"/>
          </a:xfrm>
        </p:grpSpPr>
        <p:sp>
          <p:nvSpPr>
            <p:cNvPr id="116" name="TextBox 115"/>
            <p:cNvSpPr txBox="1"/>
            <p:nvPr/>
          </p:nvSpPr>
          <p:spPr>
            <a:xfrm>
              <a:off x="12877800" y="2598955"/>
              <a:ext cx="289560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2400" b="1" dirty="0">
                  <a:solidFill>
                    <a:srgbClr val="535766"/>
                  </a:solidFill>
                  <a:latin typeface="PF DinText Pro" panose="02000506020000020004" pitchFamily="2" charset="0"/>
                </a:rPr>
                <a:t>4.2.2</a:t>
              </a:r>
              <a:endParaRPr lang="uk-UA" b="1" dirty="0">
                <a:solidFill>
                  <a:srgbClr val="535766"/>
                </a:solidFill>
                <a:latin typeface="PF DinText Pro" panose="02000506020000020004" pitchFamily="2" charset="0"/>
              </a:endParaRPr>
            </a:p>
          </p:txBody>
        </p:sp>
        <p:sp>
          <p:nvSpPr>
            <p:cNvPr id="117" name="TextBox 116"/>
            <p:cNvSpPr txBox="1"/>
            <p:nvPr/>
          </p:nvSpPr>
          <p:spPr>
            <a:xfrm>
              <a:off x="12877800" y="4019471"/>
              <a:ext cx="4114412" cy="10033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1330" dirty="0">
                  <a:solidFill>
                    <a:schemeClr val="tx2"/>
                  </a:solidFill>
                  <a:latin typeface="PF DinText Pro" panose="02000506020000020004" pitchFamily="2" charset="0"/>
                </a:rPr>
                <a:t>Μεταποίηση, εμπορία και ανάπτυξη με τελικό προϊόν</a:t>
              </a:r>
              <a:endParaRPr lang="uk-UA" sz="1330" dirty="0">
                <a:solidFill>
                  <a:schemeClr val="tx2"/>
                </a:solidFill>
                <a:latin typeface="PF DinText Pro" panose="02000506020000020004" pitchFamily="2" charset="0"/>
              </a:endParaRPr>
            </a:p>
          </p:txBody>
        </p:sp>
        <p:sp>
          <p:nvSpPr>
            <p:cNvPr id="118" name="TextBox 117"/>
            <p:cNvSpPr txBox="1"/>
            <p:nvPr/>
          </p:nvSpPr>
          <p:spPr>
            <a:xfrm>
              <a:off x="12844444" y="3426373"/>
              <a:ext cx="4012812" cy="615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1400" b="1" dirty="0">
                  <a:solidFill>
                    <a:srgbClr val="535766"/>
                  </a:solidFill>
                  <a:latin typeface="PF DinText Pro" panose="02000506020000020004" pitchFamily="2" charset="0"/>
                </a:rPr>
                <a:t>Μη Γεωργικό Προϊόν</a:t>
              </a:r>
              <a:endParaRPr lang="uk-UA" sz="1400" b="1" dirty="0">
                <a:solidFill>
                  <a:srgbClr val="535766"/>
                </a:solidFill>
                <a:latin typeface="PF DinText Pro" panose="02000506020000020004" pitchFamily="2" charset="0"/>
              </a:endParaRPr>
            </a:p>
          </p:txBody>
        </p:sp>
      </p:grpSp>
      <p:sp>
        <p:nvSpPr>
          <p:cNvPr id="36" name="TextBox 35">
            <a:extLst>
              <a:ext uri="{FF2B5EF4-FFF2-40B4-BE49-F238E27FC236}">
                <a16:creationId xmlns:a16="http://schemas.microsoft.com/office/drawing/2014/main" id="{E68996CC-57B7-3F68-9696-468F206FAC42}"/>
              </a:ext>
            </a:extLst>
          </p:cNvPr>
          <p:cNvSpPr txBox="1"/>
          <p:nvPr/>
        </p:nvSpPr>
        <p:spPr>
          <a:xfrm>
            <a:off x="3261360" y="4897410"/>
            <a:ext cx="1680923" cy="2970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330" b="1" dirty="0">
                <a:solidFill>
                  <a:schemeClr val="bg1"/>
                </a:solidFill>
                <a:latin typeface="PF DinText Pro" panose="02000506020000020004" pitchFamily="2" charset="0"/>
              </a:rPr>
              <a:t>Περιφέρεια Α.Μ.Θ.</a:t>
            </a:r>
            <a:endParaRPr lang="uk-UA" sz="1330" b="1" dirty="0">
              <a:solidFill>
                <a:schemeClr val="bg1"/>
              </a:solidFill>
              <a:latin typeface="PF DinText Pro" panose="02000506020000020004" pitchFamily="2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31711CA9-20F9-FB65-0C09-891125CDC483}"/>
              </a:ext>
            </a:extLst>
          </p:cNvPr>
          <p:cNvSpPr txBox="1"/>
          <p:nvPr/>
        </p:nvSpPr>
        <p:spPr>
          <a:xfrm>
            <a:off x="6641967" y="4897411"/>
            <a:ext cx="1550787" cy="2970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330" b="1" dirty="0">
                <a:solidFill>
                  <a:schemeClr val="bg1"/>
                </a:solidFill>
                <a:latin typeface="PF DinText Pro" panose="02000506020000020004" pitchFamily="2" charset="0"/>
              </a:rPr>
              <a:t>Νησιά Αιγαίου</a:t>
            </a:r>
            <a:endParaRPr lang="uk-UA" sz="1330" b="1" dirty="0">
              <a:solidFill>
                <a:schemeClr val="bg1"/>
              </a:solidFill>
              <a:latin typeface="PF DinText Pro" panose="02000506020000020004" pitchFamily="2" charset="0"/>
            </a:endParaRPr>
          </a:p>
        </p:txBody>
      </p:sp>
      <p:sp>
        <p:nvSpPr>
          <p:cNvPr id="8" name="Ορθογώνιο: Στρογγύλεμα γωνιών 7">
            <a:extLst>
              <a:ext uri="{FF2B5EF4-FFF2-40B4-BE49-F238E27FC236}">
                <a16:creationId xmlns:a16="http://schemas.microsoft.com/office/drawing/2014/main" id="{DFB51EEA-E7B3-C443-179E-8DA4BC43B34F}"/>
              </a:ext>
            </a:extLst>
          </p:cNvPr>
          <p:cNvSpPr/>
          <p:nvPr/>
        </p:nvSpPr>
        <p:spPr>
          <a:xfrm>
            <a:off x="3436793" y="2513441"/>
            <a:ext cx="1770054" cy="1225296"/>
          </a:xfrm>
          <a:prstGeom prst="roundRect">
            <a:avLst/>
          </a:prstGeom>
          <a:solidFill>
            <a:srgbClr val="00B07B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/>
              <a:t>Οινοιποιεία</a:t>
            </a:r>
          </a:p>
        </p:txBody>
      </p:sp>
      <p:sp>
        <p:nvSpPr>
          <p:cNvPr id="39" name="Ορθογώνιο: Στρογγύλεμα γωνιών 38">
            <a:extLst>
              <a:ext uri="{FF2B5EF4-FFF2-40B4-BE49-F238E27FC236}">
                <a16:creationId xmlns:a16="http://schemas.microsoft.com/office/drawing/2014/main" id="{C1C43CBB-C34C-0958-D38A-E69AA7E8DB1F}"/>
              </a:ext>
            </a:extLst>
          </p:cNvPr>
          <p:cNvSpPr/>
          <p:nvPr/>
        </p:nvSpPr>
        <p:spPr>
          <a:xfrm>
            <a:off x="6361705" y="2511816"/>
            <a:ext cx="1770054" cy="1225296"/>
          </a:xfrm>
          <a:prstGeom prst="roundRect">
            <a:avLst/>
          </a:prstGeom>
          <a:solidFill>
            <a:srgbClr val="00B07B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/>
              <a:t>Αποστακτήρια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556AAC09-5B9F-FEC1-E61E-5A589B99B852}"/>
              </a:ext>
            </a:extLst>
          </p:cNvPr>
          <p:cNvSpPr txBox="1"/>
          <p:nvPr/>
        </p:nvSpPr>
        <p:spPr>
          <a:xfrm>
            <a:off x="5272507" y="3000073"/>
            <a:ext cx="10676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dirty="0">
                <a:solidFill>
                  <a:srgbClr val="535766"/>
                </a:solidFill>
                <a:latin typeface="PF DinText Pro" panose="02000506020000020004" pitchFamily="2" charset="0"/>
              </a:rPr>
              <a:t>Επιλέξιμα</a:t>
            </a:r>
          </a:p>
        </p:txBody>
      </p:sp>
      <p:cxnSp>
        <p:nvCxnSpPr>
          <p:cNvPr id="47" name="Ευθεία γραμμή σύνδεσης 46">
            <a:extLst>
              <a:ext uri="{FF2B5EF4-FFF2-40B4-BE49-F238E27FC236}">
                <a16:creationId xmlns:a16="http://schemas.microsoft.com/office/drawing/2014/main" id="{2BCAABBD-FAAD-0D7A-E438-38926C86FD3F}"/>
              </a:ext>
            </a:extLst>
          </p:cNvPr>
          <p:cNvCxnSpPr>
            <a:cxnSpLocks/>
          </p:cNvCxnSpPr>
          <p:nvPr/>
        </p:nvCxnSpPr>
        <p:spPr>
          <a:xfrm>
            <a:off x="468489" y="387291"/>
            <a:ext cx="0" cy="773994"/>
          </a:xfrm>
          <a:prstGeom prst="line">
            <a:avLst/>
          </a:prstGeom>
          <a:ln w="76200">
            <a:solidFill>
              <a:srgbClr val="00B27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Google Shape;6365;p162">
            <a:extLst>
              <a:ext uri="{FF2B5EF4-FFF2-40B4-BE49-F238E27FC236}">
                <a16:creationId xmlns:a16="http://schemas.microsoft.com/office/drawing/2014/main" id="{1B8D0FB6-AD04-ACA6-FF49-07CFBA0DA582}"/>
              </a:ext>
            </a:extLst>
          </p:cNvPr>
          <p:cNvSpPr txBox="1">
            <a:spLocks/>
          </p:cNvSpPr>
          <p:nvPr/>
        </p:nvSpPr>
        <p:spPr>
          <a:xfrm>
            <a:off x="584200" y="380941"/>
            <a:ext cx="3632200" cy="892526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60950" tIns="30467" rIns="60950" bIns="30467" rtlCol="0" anchor="t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3000" b="1" dirty="0">
                <a:latin typeface="Roboto" panose="02000000000000000000" pitchFamily="2" charset="0"/>
                <a:ea typeface="Roboto" panose="02000000000000000000" pitchFamily="2" charset="0"/>
              </a:rPr>
              <a:t>τα χρηματοδοτικά</a:t>
            </a:r>
            <a:br>
              <a:rPr lang="el-GR" sz="3000" b="1" dirty="0"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l-GR" sz="3000" b="1" dirty="0">
                <a:solidFill>
                  <a:srgbClr val="00B07B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εργαλεία</a:t>
            </a:r>
          </a:p>
        </p:txBody>
      </p:sp>
      <p:pic>
        <p:nvPicPr>
          <p:cNvPr id="49" name="Εικόνα 48">
            <a:extLst>
              <a:ext uri="{FF2B5EF4-FFF2-40B4-BE49-F238E27FC236}">
                <a16:creationId xmlns:a16="http://schemas.microsoft.com/office/drawing/2014/main" id="{AE16989B-5D73-82FD-00A2-2C1D06D76D7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73" y="5930901"/>
            <a:ext cx="1120128" cy="812800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82AB5B93-A5F1-40D1-2F75-36EC3EAAC809}"/>
              </a:ext>
            </a:extLst>
          </p:cNvPr>
          <p:cNvSpPr txBox="1"/>
          <p:nvPr/>
        </p:nvSpPr>
        <p:spPr>
          <a:xfrm>
            <a:off x="7745566" y="465248"/>
            <a:ext cx="621665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PF DinText Pro" panose="02000506020000020004" pitchFamily="2" charset="0"/>
              </a:rPr>
              <a:t>ΜΕΤΡΟ 4.2. 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PF DinText Pro" panose="02000506020000020004" pitchFamily="2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PF DinText Pro" panose="02000506020000020004" pitchFamily="2" charset="0"/>
              </a:rPr>
              <a:t>ΠΑΑ 2014-2020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PF DinText Pro" panose="02000506020000020004" pitchFamily="2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PF DinText Pro" panose="02000506020000020004" pitchFamily="2" charset="0"/>
              </a:rPr>
              <a:t>Δράσ</a:t>
            </a:r>
            <a:r>
              <a:rPr lang="el-GR" b="1" dirty="0">
                <a:solidFill>
                  <a:schemeClr val="bg1"/>
                </a:solidFill>
                <a:latin typeface="PF DinText Pro" panose="02000506020000020004" pitchFamily="2" charset="0"/>
              </a:rPr>
              <a:t>εις</a:t>
            </a:r>
            <a:r>
              <a:rPr kumimoji="0" lang="el-GR" sz="1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PF DinText Pro" panose="02000506020000020004" pitchFamily="2" charset="0"/>
              </a:rPr>
              <a:t> 4.2.1- 4.2.2.</a:t>
            </a:r>
            <a:r>
              <a:rPr kumimoji="0" lang="el-GR" sz="1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PF DinText Pro" panose="02000506020000020004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25748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125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125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2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125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7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2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125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7" presetClass="entr" presetSubtype="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125" decel="100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 rot="5400000">
            <a:off x="2667000" y="2057400"/>
            <a:ext cx="6858000" cy="2743200"/>
          </a:xfrm>
          <a:custGeom>
            <a:avLst/>
            <a:gdLst>
              <a:gd name="connsiteX0" fmla="*/ 0 w 12801600"/>
              <a:gd name="connsiteY0" fmla="*/ 0 h 5486400"/>
              <a:gd name="connsiteX1" fmla="*/ 12801600 w 12801600"/>
              <a:gd name="connsiteY1" fmla="*/ 0 h 5486400"/>
              <a:gd name="connsiteX2" fmla="*/ 12801600 w 12801600"/>
              <a:gd name="connsiteY2" fmla="*/ 5486400 h 5486400"/>
              <a:gd name="connsiteX3" fmla="*/ 0 w 12801600"/>
              <a:gd name="connsiteY3" fmla="*/ 5486400 h 548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801600" h="5486400">
                <a:moveTo>
                  <a:pt x="0" y="0"/>
                </a:moveTo>
                <a:lnTo>
                  <a:pt x="12801600" y="0"/>
                </a:lnTo>
                <a:lnTo>
                  <a:pt x="12801600" y="5486400"/>
                </a:lnTo>
                <a:lnTo>
                  <a:pt x="0" y="5486400"/>
                </a:lnTo>
                <a:close/>
              </a:path>
            </a:pathLst>
          </a:custGeom>
          <a:solidFill>
            <a:srgbClr val="00B07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5720" tIns="22860" rIns="45720" bIns="228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uk-UA" sz="1400">
              <a:solidFill>
                <a:schemeClr val="tx1"/>
              </a:solidFill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1016454" y="2307940"/>
            <a:ext cx="10799494" cy="911019"/>
            <a:chOff x="-1015092" y="2217472"/>
            <a:chExt cx="21598988" cy="1822038"/>
          </a:xfrm>
        </p:grpSpPr>
        <p:grpSp>
          <p:nvGrpSpPr>
            <p:cNvPr id="5" name="Group 4"/>
            <p:cNvGrpSpPr/>
            <p:nvPr/>
          </p:nvGrpSpPr>
          <p:grpSpPr>
            <a:xfrm>
              <a:off x="-1015092" y="2367352"/>
              <a:ext cx="6501494" cy="1356048"/>
              <a:chOff x="-1853292" y="2367352"/>
              <a:chExt cx="6501494" cy="1356048"/>
            </a:xfrm>
          </p:grpSpPr>
          <p:sp>
            <p:nvSpPr>
              <p:cNvPr id="39" name="TextBox 38"/>
              <p:cNvSpPr txBox="1"/>
              <p:nvPr/>
            </p:nvSpPr>
            <p:spPr>
              <a:xfrm>
                <a:off x="-1853292" y="2367352"/>
                <a:ext cx="6444342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l-GR" sz="2400" dirty="0">
                    <a:solidFill>
                      <a:schemeClr val="dk1"/>
                    </a:solidFill>
                    <a:latin typeface="PF DinText Pro" panose="02000506020000020004" pitchFamily="2" charset="0"/>
                    <a:ea typeface="Roboto Condensed"/>
                  </a:rPr>
                  <a:t>Κτήμα Παυλίδης</a:t>
                </a:r>
                <a:endParaRPr lang="uk-UA" sz="2400" dirty="0">
                  <a:solidFill>
                    <a:schemeClr val="dk1"/>
                  </a:solidFill>
                  <a:latin typeface="PF DinText Pro" panose="02000506020000020004" pitchFamily="2" charset="0"/>
                  <a:ea typeface="Roboto Condensed"/>
                </a:endParaRPr>
              </a:p>
            </p:txBody>
          </p:sp>
          <p:sp>
            <p:nvSpPr>
              <p:cNvPr id="41" name="TextBox 40"/>
              <p:cNvSpPr txBox="1"/>
              <p:nvPr/>
            </p:nvSpPr>
            <p:spPr>
              <a:xfrm>
                <a:off x="-1107370" y="3128492"/>
                <a:ext cx="5755572" cy="5949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l-GR" sz="1333" dirty="0">
                    <a:solidFill>
                      <a:schemeClr val="dk2"/>
                    </a:solidFill>
                    <a:latin typeface="PF DinText Pro" panose="02000506020000020004" pitchFamily="2" charset="0"/>
                    <a:ea typeface="Roboto"/>
                  </a:rPr>
                  <a:t>Κτήμα Παυλίδης Ανώνυμη Εταιρεία</a:t>
                </a:r>
                <a:endParaRPr lang="uk-UA" sz="1333" dirty="0">
                  <a:solidFill>
                    <a:schemeClr val="dk2"/>
                  </a:solidFill>
                  <a:latin typeface="PF DinText Pro" panose="02000506020000020004" pitchFamily="2" charset="0"/>
                  <a:ea typeface="Roboto"/>
                </a:endParaRPr>
              </a:p>
            </p:txBody>
          </p:sp>
        </p:grpSp>
        <p:sp>
          <p:nvSpPr>
            <p:cNvPr id="24" name="TextBox 23"/>
            <p:cNvSpPr txBox="1"/>
            <p:nvPr/>
          </p:nvSpPr>
          <p:spPr>
            <a:xfrm>
              <a:off x="12725400" y="2217472"/>
              <a:ext cx="7858496" cy="18220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1330" dirty="0">
                  <a:solidFill>
                    <a:schemeClr val="tx2"/>
                  </a:solidFill>
                  <a:latin typeface="PF DinText Pro" panose="02000506020000020004" pitchFamily="2" charset="0"/>
                </a:rPr>
                <a:t>Αξιοποίηση του μικροβιακού terroir των αμπελώνων της εταιρείας Κτήμα Παυλίδη για την ανάδειξη των ιδιαίτερων ποιοτικών χαρακτηριστικών των τοπικών οίνων - PavlidisTerroir</a:t>
              </a:r>
            </a:p>
          </p:txBody>
        </p:sp>
        <p:sp>
          <p:nvSpPr>
            <p:cNvPr id="10" name="Isosceles Triangle 9"/>
            <p:cNvSpPr/>
            <p:nvPr/>
          </p:nvSpPr>
          <p:spPr>
            <a:xfrm rot="16200000">
              <a:off x="5905500" y="2798064"/>
              <a:ext cx="606552" cy="384048"/>
            </a:xfrm>
            <a:prstGeom prst="triangle">
              <a:avLst/>
            </a:prstGeom>
            <a:solidFill>
              <a:srgbClr val="00B07B"/>
            </a:solidFill>
            <a:ln w="254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0" tIns="22860" rIns="45720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uk-UA" sz="1400">
                <a:solidFill>
                  <a:schemeClr val="tx1"/>
                </a:solidFill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1389414" y="5469865"/>
            <a:ext cx="10545287" cy="827817"/>
            <a:chOff x="-269172" y="7548829"/>
            <a:chExt cx="21090574" cy="1655634"/>
          </a:xfrm>
        </p:grpSpPr>
        <p:grpSp>
          <p:nvGrpSpPr>
            <p:cNvPr id="6" name="Group 5"/>
            <p:cNvGrpSpPr/>
            <p:nvPr/>
          </p:nvGrpSpPr>
          <p:grpSpPr>
            <a:xfrm>
              <a:off x="-269172" y="7548829"/>
              <a:ext cx="21090574" cy="1655634"/>
              <a:chOff x="-212022" y="7513890"/>
              <a:chExt cx="21090574" cy="1655634"/>
            </a:xfrm>
          </p:grpSpPr>
          <p:grpSp>
            <p:nvGrpSpPr>
              <p:cNvPr id="27" name="Group 26"/>
              <p:cNvGrpSpPr/>
              <p:nvPr/>
            </p:nvGrpSpPr>
            <p:grpSpPr>
              <a:xfrm>
                <a:off x="-212022" y="7513890"/>
                <a:ext cx="5698424" cy="1289284"/>
                <a:chOff x="-1050222" y="2393206"/>
                <a:chExt cx="5698424" cy="1289284"/>
              </a:xfrm>
            </p:grpSpPr>
            <p:sp>
              <p:nvSpPr>
                <p:cNvPr id="29" name="TextBox 28"/>
                <p:cNvSpPr txBox="1"/>
                <p:nvPr/>
              </p:nvSpPr>
              <p:spPr>
                <a:xfrm>
                  <a:off x="-1050222" y="2393206"/>
                  <a:ext cx="5698424" cy="92333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lang="el-GR" sz="2400" dirty="0">
                      <a:solidFill>
                        <a:schemeClr val="dk1"/>
                      </a:solidFill>
                      <a:latin typeface="PF DinText Pro" panose="02000506020000020004" pitchFamily="2" charset="0"/>
                      <a:ea typeface="Roboto Condensed"/>
                    </a:rPr>
                    <a:t>Εβρίτικα Κελλάρια</a:t>
                  </a:r>
                  <a:endParaRPr lang="uk-UA" sz="2400" dirty="0">
                    <a:solidFill>
                      <a:schemeClr val="dk1"/>
                    </a:solidFill>
                    <a:latin typeface="PF DinText Pro" panose="02000506020000020004" pitchFamily="2" charset="0"/>
                    <a:ea typeface="Roboto Condensed"/>
                  </a:endParaRPr>
                </a:p>
              </p:txBody>
            </p:sp>
            <p:sp>
              <p:nvSpPr>
                <p:cNvPr id="30" name="TextBox 29"/>
                <p:cNvSpPr txBox="1"/>
                <p:nvPr/>
              </p:nvSpPr>
              <p:spPr>
                <a:xfrm>
                  <a:off x="-408956" y="3128492"/>
                  <a:ext cx="5057156" cy="55399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lang="el-GR" sz="1200" dirty="0">
                      <a:latin typeface="+mj-lt"/>
                    </a:rPr>
                    <a:t>Εβρίτικα Κελάρια Ανώνυμη Εταιρεία</a:t>
                  </a:r>
                  <a:endParaRPr lang="uk-UA" sz="1200" dirty="0">
                    <a:latin typeface="+mj-lt"/>
                  </a:endParaRPr>
                </a:p>
              </p:txBody>
            </p:sp>
          </p:grpSp>
          <p:sp>
            <p:nvSpPr>
              <p:cNvPr id="31" name="TextBox 30"/>
              <p:cNvSpPr txBox="1"/>
              <p:nvPr/>
            </p:nvSpPr>
            <p:spPr>
              <a:xfrm>
                <a:off x="12782550" y="7756830"/>
                <a:ext cx="8096002" cy="141269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sz="1330" dirty="0">
                    <a:solidFill>
                      <a:schemeClr val="tx2"/>
                    </a:solidFill>
                    <a:latin typeface="PF DinText Pro" panose="02000506020000020004" pitchFamily="2" charset="0"/>
                  </a:rPr>
                  <a:t>Αξιοποίηση γεωργικών παραπροϊόντων στην παραγωγή οργανικών εδαφοβελτιωτικών μέσω κομποστοποίησης -  AgroWasteCompost</a:t>
                </a:r>
                <a:endParaRPr lang="uk-UA" sz="1330" dirty="0">
                  <a:solidFill>
                    <a:schemeClr val="tx2"/>
                  </a:solidFill>
                  <a:latin typeface="PF DinText Pro" panose="02000506020000020004" pitchFamily="2" charset="0"/>
                </a:endParaRPr>
              </a:p>
            </p:txBody>
          </p:sp>
        </p:grpSp>
        <p:sp>
          <p:nvSpPr>
            <p:cNvPr id="33" name="Isosceles Triangle 32"/>
            <p:cNvSpPr/>
            <p:nvPr/>
          </p:nvSpPr>
          <p:spPr>
            <a:xfrm rot="16200000">
              <a:off x="5905500" y="7953687"/>
              <a:ext cx="606552" cy="384048"/>
            </a:xfrm>
            <a:prstGeom prst="triangle">
              <a:avLst/>
            </a:prstGeom>
            <a:solidFill>
              <a:srgbClr val="00B07B"/>
            </a:solidFill>
            <a:ln w="254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0" tIns="22860" rIns="45720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uk-UA" sz="1400">
                <a:solidFill>
                  <a:schemeClr val="tx1"/>
                </a:solidFill>
              </a:endParaRPr>
            </a:p>
          </p:txBody>
        </p:sp>
      </p:grpSp>
      <p:pic>
        <p:nvPicPr>
          <p:cNvPr id="23" name="Θέση εικόνας 22">
            <a:extLst>
              <a:ext uri="{FF2B5EF4-FFF2-40B4-BE49-F238E27FC236}">
                <a16:creationId xmlns:a16="http://schemas.microsoft.com/office/drawing/2014/main" id="{4BE7C79C-2E1D-A083-543F-E57C9A980A11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2" r="1472"/>
          <a:stretch>
            <a:fillRect/>
          </a:stretch>
        </p:blipFill>
        <p:spPr>
          <a:xfrm>
            <a:off x="5486400" y="2174875"/>
            <a:ext cx="1219200" cy="1220788"/>
          </a:xfrm>
        </p:spPr>
      </p:pic>
      <p:pic>
        <p:nvPicPr>
          <p:cNvPr id="17" name="Θέση εικόνας 16">
            <a:extLst>
              <a:ext uri="{FF2B5EF4-FFF2-40B4-BE49-F238E27FC236}">
                <a16:creationId xmlns:a16="http://schemas.microsoft.com/office/drawing/2014/main" id="{A4674A58-39EC-5CE1-D4AF-B7D386B9E8AE}"/>
              </a:ext>
            </a:extLst>
          </p:cNvPr>
          <p:cNvPicPr>
            <a:picLocks noGrp="1" noChangeAspect="1"/>
          </p:cNvPicPr>
          <p:nvPr>
            <p:ph type="pic" sz="quarter" idx="1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" r="65"/>
          <a:stretch>
            <a:fillRect/>
          </a:stretch>
        </p:blipFill>
        <p:spPr>
          <a:xfrm>
            <a:off x="5486400" y="3709988"/>
            <a:ext cx="1219200" cy="1220787"/>
          </a:xfrm>
        </p:spPr>
      </p:pic>
      <p:pic>
        <p:nvPicPr>
          <p:cNvPr id="11" name="Θέση εικόνας 10">
            <a:extLst>
              <a:ext uri="{FF2B5EF4-FFF2-40B4-BE49-F238E27FC236}">
                <a16:creationId xmlns:a16="http://schemas.microsoft.com/office/drawing/2014/main" id="{372E7315-4742-674F-8A9F-680218C3E5FA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" r="65"/>
          <a:stretch>
            <a:fillRect/>
          </a:stretch>
        </p:blipFill>
        <p:spPr>
          <a:xfrm>
            <a:off x="5486400" y="5265738"/>
            <a:ext cx="1219200" cy="1220787"/>
          </a:xfrm>
        </p:spPr>
      </p:pic>
      <p:pic>
        <p:nvPicPr>
          <p:cNvPr id="37" name="Εικόνα 36">
            <a:extLst>
              <a:ext uri="{FF2B5EF4-FFF2-40B4-BE49-F238E27FC236}">
                <a16:creationId xmlns:a16="http://schemas.microsoft.com/office/drawing/2014/main" id="{E112203D-BCCE-32CA-01F5-64A33AF70190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t="-14416" r="87920"/>
          <a:stretch/>
        </p:blipFill>
        <p:spPr>
          <a:xfrm>
            <a:off x="5834491" y="2263665"/>
            <a:ext cx="523018" cy="534738"/>
          </a:xfrm>
          <a:prstGeom prst="rect">
            <a:avLst/>
          </a:prstGeom>
        </p:spPr>
      </p:pic>
      <p:pic>
        <p:nvPicPr>
          <p:cNvPr id="38" name="Εικόνα 37">
            <a:extLst>
              <a:ext uri="{FF2B5EF4-FFF2-40B4-BE49-F238E27FC236}">
                <a16:creationId xmlns:a16="http://schemas.microsoft.com/office/drawing/2014/main" id="{B0D98D5E-87E0-0E7F-FF0A-DA3DC60F42C9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39" t="8272" r="49990"/>
          <a:stretch/>
        </p:blipFill>
        <p:spPr>
          <a:xfrm>
            <a:off x="5834491" y="2878684"/>
            <a:ext cx="565975" cy="167428"/>
          </a:xfrm>
          <a:prstGeom prst="rect">
            <a:avLst/>
          </a:prstGeom>
        </p:spPr>
      </p:pic>
      <p:pic>
        <p:nvPicPr>
          <p:cNvPr id="40" name="Εικόνα 39">
            <a:extLst>
              <a:ext uri="{FF2B5EF4-FFF2-40B4-BE49-F238E27FC236}">
                <a16:creationId xmlns:a16="http://schemas.microsoft.com/office/drawing/2014/main" id="{D5C05826-4E30-8355-BAA0-030813925C58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603" t="-18515" b="-1"/>
          <a:stretch/>
        </p:blipFill>
        <p:spPr>
          <a:xfrm>
            <a:off x="5754052" y="3046112"/>
            <a:ext cx="699135" cy="192773"/>
          </a:xfrm>
          <a:prstGeom prst="rect">
            <a:avLst/>
          </a:prstGeom>
        </p:spPr>
      </p:pic>
      <p:sp>
        <p:nvSpPr>
          <p:cNvPr id="44" name="TextBox 43">
            <a:extLst>
              <a:ext uri="{FF2B5EF4-FFF2-40B4-BE49-F238E27FC236}">
                <a16:creationId xmlns:a16="http://schemas.microsoft.com/office/drawing/2014/main" id="{9129C9B3-558A-D891-A66B-BE5B8C8B9B35}"/>
              </a:ext>
            </a:extLst>
          </p:cNvPr>
          <p:cNvSpPr txBox="1"/>
          <p:nvPr/>
        </p:nvSpPr>
        <p:spPr>
          <a:xfrm>
            <a:off x="4724400" y="210275"/>
            <a:ext cx="2722304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l-GR" dirty="0">
                <a:solidFill>
                  <a:schemeClr val="bg1"/>
                </a:solidFill>
                <a:latin typeface="PF DinText Pro" panose="02000506020000020004" pitchFamily="2" charset="0"/>
              </a:rPr>
              <a:t>Επενδυτικά σχέδια Καινοτομίας, Έρευνας και Ανάπτυξης Επιχειρήσεων, </a:t>
            </a:r>
          </a:p>
          <a:p>
            <a:pPr algn="ctr"/>
            <a:r>
              <a:rPr lang="el-GR" dirty="0">
                <a:solidFill>
                  <a:schemeClr val="bg1"/>
                </a:solidFill>
                <a:latin typeface="PF DinText Pro" panose="02000506020000020004" pitchFamily="2" charset="0"/>
              </a:rPr>
              <a:t>στους κλάδους της Στρατηγικής Έξυπνης Εξειδίκευσης (RIS3)</a:t>
            </a:r>
          </a:p>
        </p:txBody>
      </p:sp>
      <p:sp>
        <p:nvSpPr>
          <p:cNvPr id="47" name="Google Shape;6365;p162">
            <a:extLst>
              <a:ext uri="{FF2B5EF4-FFF2-40B4-BE49-F238E27FC236}">
                <a16:creationId xmlns:a16="http://schemas.microsoft.com/office/drawing/2014/main" id="{E7978F40-3702-A983-56C0-1709B910417B}"/>
              </a:ext>
            </a:extLst>
          </p:cNvPr>
          <p:cNvSpPr txBox="1">
            <a:spLocks/>
          </p:cNvSpPr>
          <p:nvPr/>
        </p:nvSpPr>
        <p:spPr>
          <a:xfrm>
            <a:off x="7953375" y="305105"/>
            <a:ext cx="4003594" cy="116952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60950" tIns="30467" rIns="60950" bIns="30467" rtlCol="0" anchor="t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l-GR" sz="2400" b="1" dirty="0">
                <a:solidFill>
                  <a:srgbClr val="000000"/>
                </a:solidFill>
                <a:latin typeface="Roboto"/>
                <a:ea typeface="Roboto"/>
                <a:sym typeface="Roboto"/>
              </a:rPr>
              <a:t>Επιχειρησιακό Πρόγραμμα</a:t>
            </a:r>
          </a:p>
          <a:p>
            <a:pPr>
              <a:lnSpc>
                <a:spcPct val="100000"/>
              </a:lnSpc>
            </a:pPr>
            <a:r>
              <a:rPr lang="el-GR" sz="2400" b="1" dirty="0">
                <a:solidFill>
                  <a:srgbClr val="00B07B"/>
                </a:solidFill>
                <a:latin typeface="Roboto"/>
                <a:ea typeface="Roboto"/>
                <a:sym typeface="Roboto"/>
              </a:rPr>
              <a:t>ΑΝΑΤΟΛΙΚΗ ΜΑΚΕΔΟΝΙΑ – </a:t>
            </a:r>
            <a:endParaRPr lang="en-US" sz="2400" b="1" dirty="0">
              <a:solidFill>
                <a:srgbClr val="00B07B"/>
              </a:solidFill>
              <a:latin typeface="Roboto"/>
              <a:ea typeface="Roboto"/>
              <a:sym typeface="Roboto"/>
            </a:endParaRPr>
          </a:p>
          <a:p>
            <a:pPr>
              <a:lnSpc>
                <a:spcPct val="100000"/>
              </a:lnSpc>
            </a:pPr>
            <a:r>
              <a:rPr lang="el-GR" sz="2400" b="1" dirty="0">
                <a:solidFill>
                  <a:srgbClr val="00B07B"/>
                </a:solidFill>
                <a:latin typeface="Roboto"/>
                <a:ea typeface="Roboto"/>
                <a:sym typeface="Roboto"/>
              </a:rPr>
              <a:t>ΘΡΑΚΗ 2014 - 2020</a:t>
            </a:r>
          </a:p>
        </p:txBody>
      </p:sp>
      <p:pic>
        <p:nvPicPr>
          <p:cNvPr id="49" name="Εικόνα 48">
            <a:extLst>
              <a:ext uri="{FF2B5EF4-FFF2-40B4-BE49-F238E27FC236}">
                <a16:creationId xmlns:a16="http://schemas.microsoft.com/office/drawing/2014/main" id="{64288E07-EBDF-BAB0-6DCE-CDDF5CFE102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73" y="5930901"/>
            <a:ext cx="1120128" cy="812800"/>
          </a:xfrm>
          <a:prstGeom prst="rect">
            <a:avLst/>
          </a:prstGeom>
        </p:spPr>
      </p:pic>
      <p:cxnSp>
        <p:nvCxnSpPr>
          <p:cNvPr id="35" name="Ευθεία γραμμή σύνδεσης 34">
            <a:extLst>
              <a:ext uri="{FF2B5EF4-FFF2-40B4-BE49-F238E27FC236}">
                <a16:creationId xmlns:a16="http://schemas.microsoft.com/office/drawing/2014/main" id="{7920E681-176D-4F53-CADC-A7827507813D}"/>
              </a:ext>
            </a:extLst>
          </p:cNvPr>
          <p:cNvCxnSpPr>
            <a:cxnSpLocks/>
          </p:cNvCxnSpPr>
          <p:nvPr/>
        </p:nvCxnSpPr>
        <p:spPr>
          <a:xfrm>
            <a:off x="468489" y="387291"/>
            <a:ext cx="0" cy="773994"/>
          </a:xfrm>
          <a:prstGeom prst="line">
            <a:avLst/>
          </a:prstGeom>
          <a:ln w="76200">
            <a:solidFill>
              <a:srgbClr val="00B27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Google Shape;6365;p162">
            <a:extLst>
              <a:ext uri="{FF2B5EF4-FFF2-40B4-BE49-F238E27FC236}">
                <a16:creationId xmlns:a16="http://schemas.microsoft.com/office/drawing/2014/main" id="{F9FD62BD-9EA4-30FD-3D79-1FB4644545D3}"/>
              </a:ext>
            </a:extLst>
          </p:cNvPr>
          <p:cNvSpPr txBox="1">
            <a:spLocks/>
          </p:cNvSpPr>
          <p:nvPr/>
        </p:nvSpPr>
        <p:spPr>
          <a:xfrm>
            <a:off x="584200" y="380941"/>
            <a:ext cx="3632200" cy="892526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60950" tIns="30467" rIns="60950" bIns="30467" rtlCol="0" anchor="t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3000" b="1" dirty="0">
                <a:latin typeface="Roboto" panose="02000000000000000000" pitchFamily="2" charset="0"/>
                <a:ea typeface="Roboto" panose="02000000000000000000" pitchFamily="2" charset="0"/>
              </a:rPr>
              <a:t>τα χρηματοδοτικά</a:t>
            </a:r>
            <a:br>
              <a:rPr lang="el-GR" sz="3000" b="1" dirty="0"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l-GR" sz="3000" b="1" dirty="0">
                <a:solidFill>
                  <a:srgbClr val="00B07B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εργαλεία</a:t>
            </a:r>
          </a:p>
        </p:txBody>
      </p:sp>
      <p:grpSp>
        <p:nvGrpSpPr>
          <p:cNvPr id="42" name="Group 2">
            <a:extLst>
              <a:ext uri="{FF2B5EF4-FFF2-40B4-BE49-F238E27FC236}">
                <a16:creationId xmlns:a16="http://schemas.microsoft.com/office/drawing/2014/main" id="{09A6FAE2-6C2E-027A-00BD-56E6CAFF870E}"/>
              </a:ext>
            </a:extLst>
          </p:cNvPr>
          <p:cNvGrpSpPr/>
          <p:nvPr/>
        </p:nvGrpSpPr>
        <p:grpSpPr>
          <a:xfrm>
            <a:off x="1016143" y="3895601"/>
            <a:ext cx="10799805" cy="927353"/>
            <a:chOff x="-1015092" y="2278932"/>
            <a:chExt cx="21599610" cy="1854706"/>
          </a:xfrm>
        </p:grpSpPr>
        <p:grpSp>
          <p:nvGrpSpPr>
            <p:cNvPr id="43" name="Group 4">
              <a:extLst>
                <a:ext uri="{FF2B5EF4-FFF2-40B4-BE49-F238E27FC236}">
                  <a16:creationId xmlns:a16="http://schemas.microsoft.com/office/drawing/2014/main" id="{053D71A6-4C29-0949-E525-F1F20E5222F0}"/>
                </a:ext>
              </a:extLst>
            </p:cNvPr>
            <p:cNvGrpSpPr/>
            <p:nvPr/>
          </p:nvGrpSpPr>
          <p:grpSpPr>
            <a:xfrm>
              <a:off x="-1015092" y="2367352"/>
              <a:ext cx="6501494" cy="1766286"/>
              <a:chOff x="-1853292" y="2367352"/>
              <a:chExt cx="6501494" cy="1766286"/>
            </a:xfrm>
          </p:grpSpPr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B42A6E50-1C2B-671D-801B-74EDA957A9A4}"/>
                  </a:ext>
                </a:extLst>
              </p:cNvPr>
              <p:cNvSpPr txBox="1"/>
              <p:nvPr/>
            </p:nvSpPr>
            <p:spPr>
              <a:xfrm>
                <a:off x="-1853292" y="2367352"/>
                <a:ext cx="6444342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l-GR" sz="2400" dirty="0">
                    <a:solidFill>
                      <a:schemeClr val="dk1"/>
                    </a:solidFill>
                    <a:latin typeface="PF DinText Pro" panose="02000506020000020004" pitchFamily="2" charset="0"/>
                    <a:ea typeface="Roboto Condensed"/>
                  </a:rPr>
                  <a:t>Αγροθράκη Α.Ε.</a:t>
                </a:r>
                <a:endParaRPr lang="uk-UA" sz="2400" dirty="0">
                  <a:solidFill>
                    <a:schemeClr val="dk1"/>
                  </a:solidFill>
                  <a:latin typeface="PF DinText Pro" panose="02000506020000020004" pitchFamily="2" charset="0"/>
                  <a:ea typeface="Roboto Condensed"/>
                </a:endParaRPr>
              </a:p>
            </p:txBody>
          </p:sp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1F783FBA-824F-F7E3-35CB-7533EC838005}"/>
                  </a:ext>
                </a:extLst>
              </p:cNvPr>
              <p:cNvSpPr txBox="1"/>
              <p:nvPr/>
            </p:nvSpPr>
            <p:spPr>
              <a:xfrm>
                <a:off x="-1796140" y="3128492"/>
                <a:ext cx="6444342" cy="10051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l-GR" sz="1333" dirty="0">
                    <a:solidFill>
                      <a:schemeClr val="dk2"/>
                    </a:solidFill>
                    <a:latin typeface="PF DinText Pro" panose="02000506020000020004" pitchFamily="2" charset="0"/>
                    <a:ea typeface="Roboto"/>
                  </a:rPr>
                  <a:t>Σταυρακάρας Παναγιώτης Εμπόριο Αγροτικών Προϊόντων Ανώνυμη Εταιρεία</a:t>
                </a:r>
              </a:p>
            </p:txBody>
          </p:sp>
        </p:grp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972EF2B9-D34C-671F-33A5-D42E4A000FD3}"/>
                </a:ext>
              </a:extLst>
            </p:cNvPr>
            <p:cNvSpPr txBox="1"/>
            <p:nvPr/>
          </p:nvSpPr>
          <p:spPr>
            <a:xfrm>
              <a:off x="12726022" y="2278932"/>
              <a:ext cx="7858496" cy="14126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1330" dirty="0">
                  <a:solidFill>
                    <a:schemeClr val="tx2"/>
                  </a:solidFill>
                  <a:latin typeface="PF DinText Pro" panose="02000506020000020004" pitchFamily="2" charset="0"/>
                </a:rPr>
                <a:t>Ανάπτυξη καινοτόμων ζωοτροφών με αντιμικροβιακή ή/ και αυξητική δραστηριότητα από εδώδιμα βότανα με υψηλή περιεκτικότητα σε βιοδραστικές ενώσεις</a:t>
              </a:r>
            </a:p>
          </p:txBody>
        </p:sp>
        <p:sp>
          <p:nvSpPr>
            <p:cNvPr id="46" name="Isosceles Triangle 9">
              <a:extLst>
                <a:ext uri="{FF2B5EF4-FFF2-40B4-BE49-F238E27FC236}">
                  <a16:creationId xmlns:a16="http://schemas.microsoft.com/office/drawing/2014/main" id="{6E39EA80-A8BC-16BD-25D2-67E05E843550}"/>
                </a:ext>
              </a:extLst>
            </p:cNvPr>
            <p:cNvSpPr/>
            <p:nvPr/>
          </p:nvSpPr>
          <p:spPr>
            <a:xfrm rot="16200000">
              <a:off x="5913216" y="2798064"/>
              <a:ext cx="606552" cy="384048"/>
            </a:xfrm>
            <a:prstGeom prst="triangle">
              <a:avLst/>
            </a:prstGeom>
            <a:solidFill>
              <a:srgbClr val="00B07B"/>
            </a:solidFill>
            <a:ln w="254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5720" tIns="22860" rIns="45720" bIns="22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uk-UA" sz="140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21225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125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125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25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125" decel="100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5078474" y="1769783"/>
            <a:ext cx="3619500" cy="1200329"/>
            <a:chOff x="1562101" y="2063232"/>
            <a:chExt cx="7239000" cy="2400658"/>
          </a:xfrm>
        </p:grpSpPr>
        <p:sp>
          <p:nvSpPr>
            <p:cNvPr id="4" name="TextBox 3"/>
            <p:cNvSpPr txBox="1"/>
            <p:nvPr/>
          </p:nvSpPr>
          <p:spPr>
            <a:xfrm>
              <a:off x="1562101" y="2247900"/>
              <a:ext cx="2095500" cy="2031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6000" b="1" dirty="0">
                  <a:solidFill>
                    <a:srgbClr val="00B07B"/>
                  </a:solidFill>
                  <a:latin typeface="PF DinText Pro" panose="02000506020000020004" pitchFamily="2" charset="0"/>
                </a:rPr>
                <a:t>01</a:t>
              </a:r>
              <a:endParaRPr lang="uk-UA" sz="6000" b="1" dirty="0">
                <a:solidFill>
                  <a:srgbClr val="00B07B"/>
                </a:solidFill>
                <a:latin typeface="PF DinText Pro" panose="02000506020000020004" pitchFamily="2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3657601" y="2063232"/>
              <a:ext cx="5143500" cy="24006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dirty="0">
                  <a:latin typeface="PF DinText Pro" panose="02000506020000020004" pitchFamily="2" charset="0"/>
                </a:rPr>
                <a:t>Ψηφιακός Μετασχηματισμός μικρομεσαίων επιχειρήσεων</a:t>
              </a:r>
              <a:endParaRPr lang="uk-UA" dirty="0">
                <a:latin typeface="PF DinText Pro" panose="02000506020000020004" pitchFamily="2" charset="0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8174099" y="1862117"/>
            <a:ext cx="3619499" cy="1015663"/>
            <a:chOff x="9486900" y="2247900"/>
            <a:chExt cx="7238998" cy="2031326"/>
          </a:xfrm>
        </p:grpSpPr>
        <p:sp>
          <p:nvSpPr>
            <p:cNvPr id="15" name="TextBox 14"/>
            <p:cNvSpPr txBox="1"/>
            <p:nvPr/>
          </p:nvSpPr>
          <p:spPr>
            <a:xfrm>
              <a:off x="9486900" y="2247900"/>
              <a:ext cx="2095500" cy="2031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6000" b="1" dirty="0">
                  <a:solidFill>
                    <a:srgbClr val="00B07B"/>
                  </a:solidFill>
                  <a:latin typeface="PF DinText Pro" panose="02000506020000020004" pitchFamily="2" charset="0"/>
                </a:rPr>
                <a:t>05</a:t>
              </a:r>
              <a:endParaRPr lang="uk-UA" sz="6000" b="1" dirty="0">
                <a:solidFill>
                  <a:srgbClr val="00B07B"/>
                </a:solidFill>
                <a:latin typeface="PF DinText Pro" panose="02000506020000020004" pitchFamily="2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1582398" y="2340232"/>
              <a:ext cx="5143500" cy="1846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dirty="0">
                  <a:latin typeface="PF DinText Pro" panose="02000506020000020004" pitchFamily="2" charset="0"/>
                </a:rPr>
                <a:t>Ψηφιακός Μετασχηματισμός του Γεωργικού τομέα</a:t>
              </a:r>
              <a:endParaRPr lang="en-US" dirty="0">
                <a:latin typeface="PF DinText Pro" panose="02000506020000020004" pitchFamily="2" charset="0"/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5078474" y="3020870"/>
            <a:ext cx="3622736" cy="1015663"/>
            <a:chOff x="1562101" y="4565406"/>
            <a:chExt cx="7245472" cy="2031326"/>
          </a:xfrm>
        </p:grpSpPr>
        <p:sp>
          <p:nvSpPr>
            <p:cNvPr id="11" name="TextBox 10"/>
            <p:cNvSpPr txBox="1"/>
            <p:nvPr/>
          </p:nvSpPr>
          <p:spPr>
            <a:xfrm>
              <a:off x="1562101" y="4565406"/>
              <a:ext cx="2095500" cy="2031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6000" b="1" dirty="0">
                  <a:solidFill>
                    <a:srgbClr val="00B07B"/>
                  </a:solidFill>
                  <a:latin typeface="PF DinText Pro" panose="02000506020000020004" pitchFamily="2" charset="0"/>
                </a:rPr>
                <a:t>02</a:t>
              </a:r>
              <a:endParaRPr lang="uk-UA" sz="6000" b="1" dirty="0">
                <a:solidFill>
                  <a:srgbClr val="00B07B"/>
                </a:solidFill>
                <a:latin typeface="PF DinText Pro" panose="02000506020000020004" pitchFamily="2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664073" y="4922452"/>
              <a:ext cx="5143500" cy="12926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dirty="0">
                  <a:latin typeface="PF DinText Pro" panose="02000506020000020004" pitchFamily="2" charset="0"/>
                </a:rPr>
                <a:t>Επιχειρησιακή εξοικονόμηση</a:t>
              </a:r>
              <a:endParaRPr lang="en-US" dirty="0">
                <a:latin typeface="PF DinText Pro" panose="02000506020000020004" pitchFamily="2" charset="0"/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8174099" y="3020870"/>
            <a:ext cx="3619499" cy="1015663"/>
            <a:chOff x="9486900" y="4565406"/>
            <a:chExt cx="7238998" cy="2031326"/>
          </a:xfrm>
        </p:grpSpPr>
        <p:sp>
          <p:nvSpPr>
            <p:cNvPr id="19" name="TextBox 18"/>
            <p:cNvSpPr txBox="1"/>
            <p:nvPr/>
          </p:nvSpPr>
          <p:spPr>
            <a:xfrm>
              <a:off x="9486900" y="4565406"/>
              <a:ext cx="2095500" cy="2031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6000" b="1" dirty="0">
                  <a:solidFill>
                    <a:srgbClr val="00B07B"/>
                  </a:solidFill>
                  <a:latin typeface="PF DinText Pro" panose="02000506020000020004" pitchFamily="2" charset="0"/>
                </a:rPr>
                <a:t>06</a:t>
              </a:r>
              <a:endParaRPr lang="uk-UA" sz="6000" b="1" dirty="0">
                <a:solidFill>
                  <a:srgbClr val="00B07B"/>
                </a:solidFill>
                <a:latin typeface="PF DinText Pro" panose="02000506020000020004" pitchFamily="2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1582398" y="5171370"/>
              <a:ext cx="5143500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dirty="0">
                  <a:latin typeface="PF DinText Pro" panose="02000506020000020004" pitchFamily="2" charset="0"/>
                </a:rPr>
                <a:t>Έξυπνη μεταποίηση</a:t>
              </a:r>
              <a:endParaRPr lang="en-US" dirty="0">
                <a:latin typeface="PF DinText Pro" panose="02000506020000020004" pitchFamily="2" charset="0"/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5078474" y="4179623"/>
            <a:ext cx="3619500" cy="1015663"/>
            <a:chOff x="1562101" y="6882912"/>
            <a:chExt cx="7239000" cy="2031326"/>
          </a:xfrm>
        </p:grpSpPr>
        <p:sp>
          <p:nvSpPr>
            <p:cNvPr id="28" name="TextBox 27"/>
            <p:cNvSpPr txBox="1"/>
            <p:nvPr/>
          </p:nvSpPr>
          <p:spPr>
            <a:xfrm>
              <a:off x="1562101" y="6882912"/>
              <a:ext cx="2095500" cy="2031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6000" b="1" dirty="0">
                  <a:solidFill>
                    <a:srgbClr val="00B07B"/>
                  </a:solidFill>
                  <a:latin typeface="PF DinText Pro" panose="02000506020000020004" pitchFamily="2" charset="0"/>
                </a:rPr>
                <a:t>03</a:t>
              </a:r>
              <a:endParaRPr lang="uk-UA" sz="6000" b="1" dirty="0">
                <a:solidFill>
                  <a:srgbClr val="00B07B"/>
                </a:solidFill>
                <a:latin typeface="PF DinText Pro" panose="02000506020000020004" pitchFamily="2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3657601" y="7554684"/>
              <a:ext cx="5143500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dirty="0">
                  <a:latin typeface="PF DinText Pro" panose="02000506020000020004" pitchFamily="2" charset="0"/>
                </a:rPr>
                <a:t>Ηλεκτροκίνηση</a:t>
              </a:r>
              <a:endParaRPr lang="en-US" dirty="0">
                <a:latin typeface="PF DinText Pro" panose="02000506020000020004" pitchFamily="2" charset="0"/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8174099" y="4179623"/>
            <a:ext cx="3619499" cy="1015663"/>
            <a:chOff x="9486900" y="6882912"/>
            <a:chExt cx="7238998" cy="2031326"/>
          </a:xfrm>
        </p:grpSpPr>
        <p:sp>
          <p:nvSpPr>
            <p:cNvPr id="25" name="TextBox 24"/>
            <p:cNvSpPr txBox="1"/>
            <p:nvPr/>
          </p:nvSpPr>
          <p:spPr>
            <a:xfrm>
              <a:off x="9486900" y="6882912"/>
              <a:ext cx="2095500" cy="2031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6000" b="1" dirty="0">
                  <a:solidFill>
                    <a:srgbClr val="00B07B"/>
                  </a:solidFill>
                  <a:latin typeface="PF DinText Pro" panose="02000506020000020004" pitchFamily="2" charset="0"/>
                </a:rPr>
                <a:t>07</a:t>
              </a:r>
              <a:endParaRPr lang="uk-UA" sz="6000" b="1" dirty="0">
                <a:solidFill>
                  <a:srgbClr val="00B07B"/>
                </a:solidFill>
                <a:latin typeface="PF DinText Pro" panose="02000506020000020004" pitchFamily="2" charset="0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11582398" y="7277686"/>
              <a:ext cx="5143500" cy="12926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dirty="0">
                  <a:latin typeface="PF DinText Pro" panose="02000506020000020004" pitchFamily="2" charset="0"/>
                </a:rPr>
                <a:t>Ενίσχυση των υδατοκαλλιεργειών </a:t>
              </a:r>
              <a:endParaRPr lang="en-US" dirty="0">
                <a:latin typeface="PF DinText Pro" panose="02000506020000020004" pitchFamily="2" charset="0"/>
              </a:endParaRPr>
            </a:p>
          </p:txBody>
        </p:sp>
      </p:grpSp>
      <p:grpSp>
        <p:nvGrpSpPr>
          <p:cNvPr id="31" name="Group 9">
            <a:extLst>
              <a:ext uri="{FF2B5EF4-FFF2-40B4-BE49-F238E27FC236}">
                <a16:creationId xmlns:a16="http://schemas.microsoft.com/office/drawing/2014/main" id="{506040CF-8CA1-B531-6373-1718AEB230BC}"/>
              </a:ext>
            </a:extLst>
          </p:cNvPr>
          <p:cNvGrpSpPr/>
          <p:nvPr/>
        </p:nvGrpSpPr>
        <p:grpSpPr>
          <a:xfrm>
            <a:off x="5078474" y="5271486"/>
            <a:ext cx="3619500" cy="1015663"/>
            <a:chOff x="1562101" y="6882912"/>
            <a:chExt cx="7239000" cy="2031326"/>
          </a:xfrm>
        </p:grpSpPr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C07F8BF2-CE0C-152D-4A8A-534E5C1B7905}"/>
                </a:ext>
              </a:extLst>
            </p:cNvPr>
            <p:cNvSpPr txBox="1"/>
            <p:nvPr/>
          </p:nvSpPr>
          <p:spPr>
            <a:xfrm>
              <a:off x="1562101" y="6882912"/>
              <a:ext cx="2095500" cy="2031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6000" b="1" dirty="0">
                  <a:solidFill>
                    <a:srgbClr val="00B07B"/>
                  </a:solidFill>
                  <a:latin typeface="PF DinText Pro" panose="02000506020000020004" pitchFamily="2" charset="0"/>
                </a:rPr>
                <a:t>04</a:t>
              </a:r>
              <a:endParaRPr lang="uk-UA" sz="6000" b="1" dirty="0">
                <a:solidFill>
                  <a:srgbClr val="00B07B"/>
                </a:solidFill>
                <a:latin typeface="PF DinText Pro" panose="02000506020000020004" pitchFamily="2" charset="0"/>
              </a:endParaRP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9CB7EF5A-79E5-8F0A-C44D-54349B382DCE}"/>
                </a:ext>
              </a:extLst>
            </p:cNvPr>
            <p:cNvSpPr txBox="1"/>
            <p:nvPr/>
          </p:nvSpPr>
          <p:spPr>
            <a:xfrm>
              <a:off x="3657601" y="6913686"/>
              <a:ext cx="5143500" cy="1846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dirty="0">
                  <a:latin typeface="PF DinText Pro" panose="02000506020000020004" pitchFamily="2" charset="0"/>
                </a:rPr>
                <a:t>Εκσυγχρονισμός τουριστικών επιχειρήσεων </a:t>
              </a:r>
              <a:endParaRPr lang="en-US" dirty="0">
                <a:latin typeface="PF DinText Pro" panose="02000506020000020004" pitchFamily="2" charset="0"/>
              </a:endParaRPr>
            </a:p>
          </p:txBody>
        </p:sp>
      </p:grpSp>
      <p:grpSp>
        <p:nvGrpSpPr>
          <p:cNvPr id="35" name="Group 22">
            <a:extLst>
              <a:ext uri="{FF2B5EF4-FFF2-40B4-BE49-F238E27FC236}">
                <a16:creationId xmlns:a16="http://schemas.microsoft.com/office/drawing/2014/main" id="{7678F5CA-2B76-BC84-4DFF-C8835EC99810}"/>
              </a:ext>
            </a:extLst>
          </p:cNvPr>
          <p:cNvGrpSpPr/>
          <p:nvPr/>
        </p:nvGrpSpPr>
        <p:grpSpPr>
          <a:xfrm>
            <a:off x="8174099" y="5271486"/>
            <a:ext cx="3619499" cy="1015663"/>
            <a:chOff x="9486900" y="6882912"/>
            <a:chExt cx="7238998" cy="2031326"/>
          </a:xfrm>
        </p:grpSpPr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E2068C61-3FF3-35E8-205C-894526722DCD}"/>
                </a:ext>
              </a:extLst>
            </p:cNvPr>
            <p:cNvSpPr txBox="1"/>
            <p:nvPr/>
          </p:nvSpPr>
          <p:spPr>
            <a:xfrm>
              <a:off x="9486900" y="6882912"/>
              <a:ext cx="2095500" cy="2031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6000" b="1" dirty="0">
                  <a:solidFill>
                    <a:srgbClr val="00B07B"/>
                  </a:solidFill>
                  <a:latin typeface="PF DinText Pro" panose="02000506020000020004" pitchFamily="2" charset="0"/>
                </a:rPr>
                <a:t>08</a:t>
              </a:r>
              <a:endParaRPr lang="uk-UA" sz="6000" b="1" dirty="0">
                <a:solidFill>
                  <a:srgbClr val="00B07B"/>
                </a:solidFill>
                <a:latin typeface="PF DinText Pro" panose="02000506020000020004" pitchFamily="2" charset="0"/>
              </a:endParaRP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85465260-FF8F-18D0-BC95-8AB1B1B393E7}"/>
                </a:ext>
              </a:extLst>
            </p:cNvPr>
            <p:cNvSpPr txBox="1"/>
            <p:nvPr/>
          </p:nvSpPr>
          <p:spPr>
            <a:xfrm>
              <a:off x="11582398" y="7190686"/>
              <a:ext cx="5143500" cy="12926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dirty="0">
                  <a:latin typeface="PF DinText Pro" panose="02000506020000020004" pitchFamily="2" charset="0"/>
                </a:rPr>
                <a:t>Εξοικονόμηση και αφαλάτωση του νερού </a:t>
              </a:r>
              <a:endParaRPr lang="en-US" dirty="0">
                <a:latin typeface="PF DinText Pro" panose="02000506020000020004" pitchFamily="2" charset="0"/>
              </a:endParaRPr>
            </a:p>
          </p:txBody>
        </p:sp>
      </p:grpSp>
      <p:cxnSp>
        <p:nvCxnSpPr>
          <p:cNvPr id="40" name="Ευθεία γραμμή σύνδεσης 39">
            <a:extLst>
              <a:ext uri="{FF2B5EF4-FFF2-40B4-BE49-F238E27FC236}">
                <a16:creationId xmlns:a16="http://schemas.microsoft.com/office/drawing/2014/main" id="{4F5C07F2-39BE-3D69-AE08-9453880B033B}"/>
              </a:ext>
            </a:extLst>
          </p:cNvPr>
          <p:cNvCxnSpPr>
            <a:cxnSpLocks/>
          </p:cNvCxnSpPr>
          <p:nvPr/>
        </p:nvCxnSpPr>
        <p:spPr>
          <a:xfrm>
            <a:off x="468489" y="387291"/>
            <a:ext cx="0" cy="773994"/>
          </a:xfrm>
          <a:prstGeom prst="line">
            <a:avLst/>
          </a:prstGeom>
          <a:ln w="76200">
            <a:solidFill>
              <a:srgbClr val="00B27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Google Shape;6365;p162">
            <a:extLst>
              <a:ext uri="{FF2B5EF4-FFF2-40B4-BE49-F238E27FC236}">
                <a16:creationId xmlns:a16="http://schemas.microsoft.com/office/drawing/2014/main" id="{0B03B99E-FE5F-D767-631F-BD0C580C0CC5}"/>
              </a:ext>
            </a:extLst>
          </p:cNvPr>
          <p:cNvSpPr txBox="1">
            <a:spLocks/>
          </p:cNvSpPr>
          <p:nvPr/>
        </p:nvSpPr>
        <p:spPr>
          <a:xfrm>
            <a:off x="584200" y="380941"/>
            <a:ext cx="3632200" cy="892526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60950" tIns="30467" rIns="60950" bIns="30467" rtlCol="0" anchor="t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3000" b="1" dirty="0">
                <a:latin typeface="Roboto" panose="02000000000000000000" pitchFamily="2" charset="0"/>
                <a:ea typeface="Roboto" panose="02000000000000000000" pitchFamily="2" charset="0"/>
              </a:rPr>
              <a:t>τα χρηματοδοτικά</a:t>
            </a:r>
            <a:br>
              <a:rPr lang="el-GR" sz="3000" b="1" dirty="0"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l-GR" sz="3000" b="1" dirty="0">
                <a:solidFill>
                  <a:srgbClr val="00B07B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εργαλεία</a:t>
            </a:r>
          </a:p>
        </p:txBody>
      </p:sp>
      <p:sp>
        <p:nvSpPr>
          <p:cNvPr id="42" name="Οβάλ 41">
            <a:extLst>
              <a:ext uri="{FF2B5EF4-FFF2-40B4-BE49-F238E27FC236}">
                <a16:creationId xmlns:a16="http://schemas.microsoft.com/office/drawing/2014/main" id="{72260910-3B74-B556-19F6-904241863B44}"/>
              </a:ext>
            </a:extLst>
          </p:cNvPr>
          <p:cNvSpPr>
            <a:spLocks noChangeAspect="1"/>
          </p:cNvSpPr>
          <p:nvPr/>
        </p:nvSpPr>
        <p:spPr>
          <a:xfrm>
            <a:off x="1633507" y="2496453"/>
            <a:ext cx="2752787" cy="2751120"/>
          </a:xfrm>
          <a:prstGeom prst="ellipse">
            <a:avLst/>
          </a:prstGeom>
          <a:solidFill>
            <a:schemeClr val="bg1"/>
          </a:solidFill>
          <a:ln w="76200">
            <a:solidFill>
              <a:srgbClr val="00B07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44" name="Εικόνα 43">
            <a:extLst>
              <a:ext uri="{FF2B5EF4-FFF2-40B4-BE49-F238E27FC236}">
                <a16:creationId xmlns:a16="http://schemas.microsoft.com/office/drawing/2014/main" id="{2BA5BDAE-7C54-8241-EBE4-9AE99D10FC5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09" r="7650"/>
          <a:stretch/>
        </p:blipFill>
        <p:spPr>
          <a:xfrm>
            <a:off x="1779259" y="3294758"/>
            <a:ext cx="2461282" cy="1154509"/>
          </a:xfrm>
          <a:prstGeom prst="rect">
            <a:avLst/>
          </a:prstGeom>
        </p:spPr>
      </p:pic>
      <p:cxnSp>
        <p:nvCxnSpPr>
          <p:cNvPr id="46" name="Ευθεία γραμμή σύνδεσης 45">
            <a:extLst>
              <a:ext uri="{FF2B5EF4-FFF2-40B4-BE49-F238E27FC236}">
                <a16:creationId xmlns:a16="http://schemas.microsoft.com/office/drawing/2014/main" id="{8B5B1740-088E-43AB-42E6-75A00726E8B7}"/>
              </a:ext>
            </a:extLst>
          </p:cNvPr>
          <p:cNvCxnSpPr>
            <a:stCxn id="42" idx="2"/>
          </p:cNvCxnSpPr>
          <p:nvPr/>
        </p:nvCxnSpPr>
        <p:spPr>
          <a:xfrm flipH="1" flipV="1">
            <a:off x="0" y="3858733"/>
            <a:ext cx="1633507" cy="13280"/>
          </a:xfrm>
          <a:prstGeom prst="line">
            <a:avLst/>
          </a:prstGeom>
          <a:ln w="76200">
            <a:solidFill>
              <a:srgbClr val="00B0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8" name="Εικόνα 47">
            <a:extLst>
              <a:ext uri="{FF2B5EF4-FFF2-40B4-BE49-F238E27FC236}">
                <a16:creationId xmlns:a16="http://schemas.microsoft.com/office/drawing/2014/main" id="{624199F9-1E3C-1C68-4728-D5CD59A8C8F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73" y="5930901"/>
            <a:ext cx="1120128" cy="812800"/>
          </a:xfrm>
          <a:prstGeom prst="rect">
            <a:avLst/>
          </a:prstGeom>
        </p:spPr>
      </p:pic>
      <p:sp>
        <p:nvSpPr>
          <p:cNvPr id="47" name="TextBox 46">
            <a:extLst>
              <a:ext uri="{FF2B5EF4-FFF2-40B4-BE49-F238E27FC236}">
                <a16:creationId xmlns:a16="http://schemas.microsoft.com/office/drawing/2014/main" id="{3F331635-119D-3F7A-D908-80BDA2E1E01C}"/>
              </a:ext>
            </a:extLst>
          </p:cNvPr>
          <p:cNvSpPr txBox="1"/>
          <p:nvPr/>
        </p:nvSpPr>
        <p:spPr>
          <a:xfrm>
            <a:off x="8417503" y="673919"/>
            <a:ext cx="31902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b="1" dirty="0">
                <a:solidFill>
                  <a:srgbClr val="00B07B"/>
                </a:solidFill>
                <a:latin typeface="PF DinText Pro" panose="02000506020000020004" pitchFamily="2" charset="0"/>
              </a:rPr>
              <a:t>Εμβληματικές Δράσεις</a:t>
            </a:r>
          </a:p>
        </p:txBody>
      </p:sp>
    </p:spTree>
    <p:extLst>
      <p:ext uri="{BB962C8B-B14F-4D97-AF65-F5344CB8AC3E}">
        <p14:creationId xmlns:p14="http://schemas.microsoft.com/office/powerpoint/2010/main" val="489495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125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125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125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7" presetClass="entr" presetSubtype="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125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7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2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125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7" presetClass="entr" presetSubtype="0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2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125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7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2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2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125" decel="100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7" presetClass="entr" presetSubtype="0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25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2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125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665;p17">
            <a:extLst>
              <a:ext uri="{FF2B5EF4-FFF2-40B4-BE49-F238E27FC236}">
                <a16:creationId xmlns:a16="http://schemas.microsoft.com/office/drawing/2014/main" id="{C95BA898-2963-49F2-A2FB-FF0A95955A99}"/>
              </a:ext>
            </a:extLst>
          </p:cNvPr>
          <p:cNvSpPr/>
          <p:nvPr/>
        </p:nvSpPr>
        <p:spPr>
          <a:xfrm>
            <a:off x="0" y="5109210"/>
            <a:ext cx="12192001" cy="1748790"/>
          </a:xfrm>
          <a:prstGeom prst="rect">
            <a:avLst/>
          </a:prstGeom>
          <a:solidFill>
            <a:srgbClr val="00B07B"/>
          </a:solidFill>
          <a:ln>
            <a:noFill/>
          </a:ln>
        </p:spPr>
        <p:txBody>
          <a:bodyPr spcFirstLastPara="1" wrap="square" lIns="60950" tIns="30467" rIns="60950" bIns="30467" anchor="ctr" anchorCtr="0">
            <a:noAutofit/>
          </a:bodyPr>
          <a:lstStyle/>
          <a:p>
            <a:endParaRPr lang="el-GR" sz="1867" dirty="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" name="Ορθογώνιο 3">
            <a:extLst>
              <a:ext uri="{FF2B5EF4-FFF2-40B4-BE49-F238E27FC236}">
                <a16:creationId xmlns:a16="http://schemas.microsoft.com/office/drawing/2014/main" id="{4DFB4BB5-B093-4CE3-A0AB-1C4F110BB6C6}"/>
              </a:ext>
            </a:extLst>
          </p:cNvPr>
          <p:cNvSpPr/>
          <p:nvPr/>
        </p:nvSpPr>
        <p:spPr>
          <a:xfrm>
            <a:off x="0" y="0"/>
            <a:ext cx="1200150" cy="116586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8" name="Εικόνα 7">
            <a:extLst>
              <a:ext uri="{FF2B5EF4-FFF2-40B4-BE49-F238E27FC236}">
                <a16:creationId xmlns:a16="http://schemas.microsoft.com/office/drawing/2014/main" id="{D8460E70-7067-49A7-8866-977C7082AB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1843" y="5166359"/>
            <a:ext cx="2252917" cy="1634491"/>
          </a:xfrm>
          <a:prstGeom prst="rect">
            <a:avLst/>
          </a:prstGeom>
        </p:spPr>
      </p:pic>
      <p:pic>
        <p:nvPicPr>
          <p:cNvPr id="3" name="Εικόνα 2">
            <a:extLst>
              <a:ext uri="{FF2B5EF4-FFF2-40B4-BE49-F238E27FC236}">
                <a16:creationId xmlns:a16="http://schemas.microsoft.com/office/drawing/2014/main" id="{4CCC1CCF-3417-49FC-A81C-017980C97D3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625"/>
          <a:stretch/>
        </p:blipFill>
        <p:spPr>
          <a:xfrm>
            <a:off x="8298323" y="0"/>
            <a:ext cx="3893677" cy="2468880"/>
          </a:xfrm>
          <a:prstGeom prst="rect">
            <a:avLst/>
          </a:prstGeom>
        </p:spPr>
      </p:pic>
      <p:sp>
        <p:nvSpPr>
          <p:cNvPr id="6" name="Google Shape;10369;p352">
            <a:extLst>
              <a:ext uri="{FF2B5EF4-FFF2-40B4-BE49-F238E27FC236}">
                <a16:creationId xmlns:a16="http://schemas.microsoft.com/office/drawing/2014/main" id="{800D30FF-F9E9-66C0-02AA-848800F52326}"/>
              </a:ext>
            </a:extLst>
          </p:cNvPr>
          <p:cNvSpPr txBox="1"/>
          <p:nvPr/>
        </p:nvSpPr>
        <p:spPr>
          <a:xfrm>
            <a:off x="3841219" y="2943842"/>
            <a:ext cx="4728623" cy="8001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67" rIns="60950" bIns="30467" anchor="t" anchorCtr="0">
            <a:spAutoFit/>
          </a:bodyPr>
          <a:lstStyle/>
          <a:p>
            <a:r>
              <a:rPr lang="el-GR" sz="4800" dirty="0">
                <a:solidFill>
                  <a:srgbClr val="535766"/>
                </a:solidFill>
                <a:latin typeface="PF DinText Pro" panose="02000506020000020004" pitchFamily="2" charset="0"/>
                <a:ea typeface="Roboto"/>
                <a:cs typeface="Roboto"/>
                <a:sym typeface="Roboto"/>
              </a:rPr>
              <a:t>Σας ευχαριστούμε!</a:t>
            </a:r>
            <a:endParaRPr sz="4800" dirty="0">
              <a:solidFill>
                <a:srgbClr val="00B07B"/>
              </a:solidFill>
              <a:latin typeface="PF DinText Pro" panose="02000506020000020004" pitchFamily="2" charset="0"/>
              <a:ea typeface="Roboto"/>
              <a:cs typeface="Roboto"/>
              <a:sym typeface="Roboto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3102DC1-12A8-1EA2-566B-7DF1DDEB04A1}"/>
              </a:ext>
            </a:extLst>
          </p:cNvPr>
          <p:cNvSpPr txBox="1"/>
          <p:nvPr/>
        </p:nvSpPr>
        <p:spPr>
          <a:xfrm>
            <a:off x="147240" y="5544751"/>
            <a:ext cx="2263761" cy="10833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400" b="1" dirty="0">
                <a:solidFill>
                  <a:schemeClr val="bg1"/>
                </a:solidFill>
                <a:latin typeface="PF DinText Pro" panose="02000506020000020004" pitchFamily="2" charset="0"/>
              </a:rPr>
              <a:t>Κεντρικά γραφεία</a:t>
            </a:r>
            <a:br>
              <a:rPr lang="el-GR" dirty="0">
                <a:solidFill>
                  <a:schemeClr val="bg1"/>
                </a:solidFill>
                <a:latin typeface="PF DinText Pro" panose="02000506020000020004" pitchFamily="2" charset="0"/>
              </a:rPr>
            </a:br>
            <a:endParaRPr lang="el-GR" sz="1050" dirty="0">
              <a:solidFill>
                <a:schemeClr val="bg1"/>
              </a:solidFill>
              <a:latin typeface="PF DinText Pro" panose="02000506020000020004" pitchFamily="2" charset="0"/>
              <a:hlinkClick r:id="rId4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r>
              <a:rPr lang="el-GR" sz="1330" dirty="0">
                <a:solidFill>
                  <a:schemeClr val="bg1"/>
                </a:solidFill>
                <a:latin typeface="PF DinText Pro" panose="02000506020000020004" pitchFamily="2" charset="0"/>
              </a:rPr>
              <a:t>Ξάνθη</a:t>
            </a:r>
          </a:p>
          <a:p>
            <a:r>
              <a:rPr lang="el-GR" sz="1330" dirty="0">
                <a:solidFill>
                  <a:schemeClr val="bg1"/>
                </a:solidFill>
                <a:latin typeface="PF DinText Pro" panose="02000506020000020004" pitchFamily="2" charset="0"/>
              </a:rPr>
              <a:t>25410 83370</a:t>
            </a:r>
            <a:endParaRPr lang="en-US" sz="1330" dirty="0">
              <a:solidFill>
                <a:schemeClr val="bg1"/>
              </a:solidFill>
              <a:latin typeface="PF DinText Pro" panose="02000506020000020004" pitchFamily="2" charset="0"/>
            </a:endParaRPr>
          </a:p>
          <a:p>
            <a:r>
              <a:rPr lang="en-US" sz="1330" dirty="0">
                <a:solidFill>
                  <a:schemeClr val="bg1"/>
                </a:solidFill>
                <a:latin typeface="PF DinText Pro" panose="02000506020000020004" pitchFamily="2" charset="0"/>
              </a:rPr>
              <a:t>3</a:t>
            </a:r>
            <a:r>
              <a:rPr lang="el-GR" sz="1330" baseline="30000" dirty="0">
                <a:solidFill>
                  <a:schemeClr val="bg1"/>
                </a:solidFill>
                <a:latin typeface="PF DinText Pro" panose="02000506020000020004" pitchFamily="2" charset="0"/>
              </a:rPr>
              <a:t>ο</a:t>
            </a:r>
            <a:r>
              <a:rPr lang="el-GR" sz="1330" dirty="0">
                <a:solidFill>
                  <a:schemeClr val="bg1"/>
                </a:solidFill>
                <a:latin typeface="PF DinText Pro" panose="02000506020000020004" pitchFamily="2" charset="0"/>
              </a:rPr>
              <a:t> χλμ. Ε.Ο. Ξάνθης - Καβάλας</a:t>
            </a:r>
            <a:endParaRPr lang="en-US" sz="1330" dirty="0">
              <a:solidFill>
                <a:schemeClr val="bg1"/>
              </a:solidFill>
              <a:latin typeface="PF DinText Pro" panose="02000506020000020004" pitchFamily="2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98F74D1-C79A-28FC-4D4C-884A9C203910}"/>
              </a:ext>
            </a:extLst>
          </p:cNvPr>
          <p:cNvSpPr txBox="1"/>
          <p:nvPr/>
        </p:nvSpPr>
        <p:spPr>
          <a:xfrm>
            <a:off x="2536021" y="5544751"/>
            <a:ext cx="3209533" cy="10833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400" b="1" dirty="0">
                <a:solidFill>
                  <a:schemeClr val="bg1"/>
                </a:solidFill>
                <a:latin typeface="PF DinText Pro" panose="02000506020000020004" pitchFamily="2" charset="0"/>
              </a:rPr>
              <a:t>Υποκατάστημα</a:t>
            </a:r>
            <a:br>
              <a:rPr lang="el-GR" dirty="0">
                <a:solidFill>
                  <a:schemeClr val="bg1"/>
                </a:solidFill>
                <a:latin typeface="PF DinText Pro" panose="02000506020000020004" pitchFamily="2" charset="0"/>
              </a:rPr>
            </a:br>
            <a:endParaRPr lang="el-GR" sz="1050" dirty="0">
              <a:solidFill>
                <a:schemeClr val="bg1"/>
              </a:solidFill>
              <a:latin typeface="PF DinText Pro" panose="02000506020000020004" pitchFamily="2" charset="0"/>
              <a:hlinkClick r:id="rId4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r>
              <a:rPr lang="el-GR" sz="1330" dirty="0">
                <a:solidFill>
                  <a:schemeClr val="bg1"/>
                </a:solidFill>
                <a:latin typeface="PF DinText Pro" panose="02000506020000020004" pitchFamily="2" charset="0"/>
              </a:rPr>
              <a:t>Χρυσούπολη - Καβάλας</a:t>
            </a:r>
          </a:p>
          <a:p>
            <a:r>
              <a:rPr lang="el-GR" sz="1330" dirty="0">
                <a:solidFill>
                  <a:schemeClr val="bg1"/>
                </a:solidFill>
                <a:latin typeface="PF DinText Pro" panose="02000506020000020004" pitchFamily="2" charset="0"/>
              </a:rPr>
              <a:t>25910 23900, 25910 23888</a:t>
            </a:r>
          </a:p>
          <a:p>
            <a:r>
              <a:rPr lang="el-GR" sz="1330" dirty="0">
                <a:solidFill>
                  <a:schemeClr val="bg1"/>
                </a:solidFill>
                <a:latin typeface="PF DinText Pro" panose="02000506020000020004" pitchFamily="2" charset="0"/>
              </a:rPr>
              <a:t>Περιμετρική οδός Χρυσούπολης, Βεργίνας 1</a:t>
            </a:r>
            <a:endParaRPr lang="en-US" sz="1330" dirty="0">
              <a:solidFill>
                <a:schemeClr val="bg1"/>
              </a:solidFill>
              <a:latin typeface="PF DinText Pro" panose="02000506020000020004" pitchFamily="2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39167C1-0159-AF08-3036-8F251465AE1F}"/>
              </a:ext>
            </a:extLst>
          </p:cNvPr>
          <p:cNvSpPr txBox="1"/>
          <p:nvPr/>
        </p:nvSpPr>
        <p:spPr>
          <a:xfrm>
            <a:off x="6991350" y="5981794"/>
            <a:ext cx="609854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chemeClr val="bg1"/>
                </a:solidFill>
                <a:latin typeface="PF DinText Pro" panose="02000506020000020004" pitchFamily="2" charset="0"/>
              </a:rPr>
              <a:t>www.enateam.gr</a:t>
            </a:r>
          </a:p>
          <a:p>
            <a:r>
              <a:rPr lang="en-US" sz="1800" dirty="0">
                <a:solidFill>
                  <a:schemeClr val="bg1"/>
                </a:solidFill>
                <a:latin typeface="PF DinText Pro" panose="02000506020000020004" pitchFamily="2" charset="0"/>
              </a:rPr>
              <a:t>info@enateam.gr</a:t>
            </a:r>
            <a:endParaRPr lang="el-GR" sz="1800" dirty="0">
              <a:solidFill>
                <a:schemeClr val="bg1"/>
              </a:solidFill>
              <a:latin typeface="PF DinText Pro" panose="02000506020000020004" pitchFamily="2" charset="0"/>
            </a:endParaRPr>
          </a:p>
        </p:txBody>
      </p:sp>
      <p:sp>
        <p:nvSpPr>
          <p:cNvPr id="12" name="Google Shape;632;p13">
            <a:extLst>
              <a:ext uri="{FF2B5EF4-FFF2-40B4-BE49-F238E27FC236}">
                <a16:creationId xmlns:a16="http://schemas.microsoft.com/office/drawing/2014/main" id="{2C55183C-0DF3-877E-E05C-3FEC9BC8FC6E}"/>
              </a:ext>
            </a:extLst>
          </p:cNvPr>
          <p:cNvSpPr>
            <a:spLocks noChangeAspect="1"/>
          </p:cNvSpPr>
          <p:nvPr/>
        </p:nvSpPr>
        <p:spPr>
          <a:xfrm>
            <a:off x="6782139" y="6089767"/>
            <a:ext cx="209211" cy="209211"/>
          </a:xfrm>
          <a:custGeom>
            <a:avLst/>
            <a:gdLst/>
            <a:ahLst/>
            <a:cxnLst/>
            <a:rect l="l" t="t" r="r" b="b"/>
            <a:pathLst>
              <a:path w="176" h="176" extrusionOk="0">
                <a:moveTo>
                  <a:pt x="88" y="0"/>
                </a:moveTo>
                <a:cubicBezTo>
                  <a:pt x="39" y="0"/>
                  <a:pt x="0" y="39"/>
                  <a:pt x="0" y="88"/>
                </a:cubicBezTo>
                <a:cubicBezTo>
                  <a:pt x="0" y="137"/>
                  <a:pt x="39" y="176"/>
                  <a:pt x="88" y="176"/>
                </a:cubicBezTo>
                <a:cubicBezTo>
                  <a:pt x="137" y="176"/>
                  <a:pt x="176" y="137"/>
                  <a:pt x="176" y="88"/>
                </a:cubicBezTo>
                <a:cubicBezTo>
                  <a:pt x="176" y="39"/>
                  <a:pt x="137" y="0"/>
                  <a:pt x="88" y="0"/>
                </a:cubicBezTo>
                <a:moveTo>
                  <a:pt x="64" y="12"/>
                </a:moveTo>
                <a:cubicBezTo>
                  <a:pt x="63" y="13"/>
                  <a:pt x="61" y="15"/>
                  <a:pt x="59" y="18"/>
                </a:cubicBezTo>
                <a:cubicBezTo>
                  <a:pt x="59" y="18"/>
                  <a:pt x="59" y="18"/>
                  <a:pt x="59" y="18"/>
                </a:cubicBezTo>
                <a:cubicBezTo>
                  <a:pt x="56" y="23"/>
                  <a:pt x="53" y="28"/>
                  <a:pt x="50" y="34"/>
                </a:cubicBezTo>
                <a:cubicBezTo>
                  <a:pt x="50" y="34"/>
                  <a:pt x="50" y="34"/>
                  <a:pt x="50" y="34"/>
                </a:cubicBezTo>
                <a:cubicBezTo>
                  <a:pt x="50" y="35"/>
                  <a:pt x="50" y="35"/>
                  <a:pt x="50" y="36"/>
                </a:cubicBezTo>
                <a:cubicBezTo>
                  <a:pt x="45" y="33"/>
                  <a:pt x="40" y="30"/>
                  <a:pt x="36" y="27"/>
                </a:cubicBezTo>
                <a:cubicBezTo>
                  <a:pt x="44" y="20"/>
                  <a:pt x="54" y="15"/>
                  <a:pt x="64" y="12"/>
                </a:cubicBezTo>
                <a:moveTo>
                  <a:pt x="31" y="32"/>
                </a:moveTo>
                <a:cubicBezTo>
                  <a:pt x="35" y="36"/>
                  <a:pt x="41" y="40"/>
                  <a:pt x="47" y="43"/>
                </a:cubicBezTo>
                <a:cubicBezTo>
                  <a:pt x="47" y="43"/>
                  <a:pt x="47" y="44"/>
                  <a:pt x="46" y="44"/>
                </a:cubicBezTo>
                <a:cubicBezTo>
                  <a:pt x="45" y="50"/>
                  <a:pt x="43" y="57"/>
                  <a:pt x="42" y="63"/>
                </a:cubicBezTo>
                <a:cubicBezTo>
                  <a:pt x="42" y="64"/>
                  <a:pt x="42" y="65"/>
                  <a:pt x="42" y="66"/>
                </a:cubicBezTo>
                <a:cubicBezTo>
                  <a:pt x="41" y="69"/>
                  <a:pt x="41" y="71"/>
                  <a:pt x="41" y="74"/>
                </a:cubicBezTo>
                <a:cubicBezTo>
                  <a:pt x="41" y="75"/>
                  <a:pt x="40" y="76"/>
                  <a:pt x="40" y="77"/>
                </a:cubicBezTo>
                <a:cubicBezTo>
                  <a:pt x="40" y="79"/>
                  <a:pt x="40" y="82"/>
                  <a:pt x="40" y="84"/>
                </a:cubicBezTo>
                <a:cubicBezTo>
                  <a:pt x="8" y="84"/>
                  <a:pt x="8" y="84"/>
                  <a:pt x="8" y="84"/>
                </a:cubicBezTo>
                <a:cubicBezTo>
                  <a:pt x="9" y="64"/>
                  <a:pt x="18" y="46"/>
                  <a:pt x="31" y="32"/>
                </a:cubicBezTo>
                <a:moveTo>
                  <a:pt x="8" y="92"/>
                </a:moveTo>
                <a:cubicBezTo>
                  <a:pt x="40" y="92"/>
                  <a:pt x="40" y="92"/>
                  <a:pt x="40" y="92"/>
                </a:cubicBezTo>
                <a:cubicBezTo>
                  <a:pt x="40" y="94"/>
                  <a:pt x="40" y="97"/>
                  <a:pt x="40" y="99"/>
                </a:cubicBezTo>
                <a:cubicBezTo>
                  <a:pt x="40" y="100"/>
                  <a:pt x="41" y="101"/>
                  <a:pt x="41" y="102"/>
                </a:cubicBezTo>
                <a:cubicBezTo>
                  <a:pt x="41" y="105"/>
                  <a:pt x="41" y="107"/>
                  <a:pt x="42" y="110"/>
                </a:cubicBezTo>
                <a:cubicBezTo>
                  <a:pt x="42" y="111"/>
                  <a:pt x="42" y="112"/>
                  <a:pt x="42" y="113"/>
                </a:cubicBezTo>
                <a:cubicBezTo>
                  <a:pt x="43" y="119"/>
                  <a:pt x="45" y="126"/>
                  <a:pt x="46" y="132"/>
                </a:cubicBezTo>
                <a:cubicBezTo>
                  <a:pt x="47" y="132"/>
                  <a:pt x="47" y="133"/>
                  <a:pt x="47" y="133"/>
                </a:cubicBezTo>
                <a:cubicBezTo>
                  <a:pt x="41" y="136"/>
                  <a:pt x="35" y="140"/>
                  <a:pt x="31" y="144"/>
                </a:cubicBezTo>
                <a:cubicBezTo>
                  <a:pt x="18" y="130"/>
                  <a:pt x="9" y="112"/>
                  <a:pt x="8" y="92"/>
                </a:cubicBezTo>
                <a:moveTo>
                  <a:pt x="36" y="149"/>
                </a:moveTo>
                <a:cubicBezTo>
                  <a:pt x="40" y="146"/>
                  <a:pt x="45" y="143"/>
                  <a:pt x="50" y="140"/>
                </a:cubicBezTo>
                <a:cubicBezTo>
                  <a:pt x="50" y="141"/>
                  <a:pt x="50" y="141"/>
                  <a:pt x="50" y="142"/>
                </a:cubicBezTo>
                <a:cubicBezTo>
                  <a:pt x="50" y="142"/>
                  <a:pt x="50" y="142"/>
                  <a:pt x="50" y="142"/>
                </a:cubicBezTo>
                <a:cubicBezTo>
                  <a:pt x="53" y="148"/>
                  <a:pt x="56" y="153"/>
                  <a:pt x="59" y="158"/>
                </a:cubicBezTo>
                <a:cubicBezTo>
                  <a:pt x="59" y="158"/>
                  <a:pt x="59" y="158"/>
                  <a:pt x="59" y="158"/>
                </a:cubicBezTo>
                <a:cubicBezTo>
                  <a:pt x="61" y="161"/>
                  <a:pt x="63" y="163"/>
                  <a:pt x="64" y="164"/>
                </a:cubicBezTo>
                <a:cubicBezTo>
                  <a:pt x="54" y="161"/>
                  <a:pt x="44" y="156"/>
                  <a:pt x="36" y="149"/>
                </a:cubicBezTo>
                <a:moveTo>
                  <a:pt x="84" y="168"/>
                </a:moveTo>
                <a:cubicBezTo>
                  <a:pt x="73" y="165"/>
                  <a:pt x="63" y="154"/>
                  <a:pt x="57" y="137"/>
                </a:cubicBezTo>
                <a:cubicBezTo>
                  <a:pt x="65" y="134"/>
                  <a:pt x="74" y="133"/>
                  <a:pt x="84" y="132"/>
                </a:cubicBezTo>
                <a:lnTo>
                  <a:pt x="84" y="168"/>
                </a:lnTo>
                <a:close/>
                <a:moveTo>
                  <a:pt x="84" y="124"/>
                </a:moveTo>
                <a:cubicBezTo>
                  <a:pt x="73" y="125"/>
                  <a:pt x="63" y="127"/>
                  <a:pt x="54" y="130"/>
                </a:cubicBezTo>
                <a:cubicBezTo>
                  <a:pt x="51" y="119"/>
                  <a:pt x="48" y="106"/>
                  <a:pt x="48" y="92"/>
                </a:cubicBezTo>
                <a:cubicBezTo>
                  <a:pt x="84" y="92"/>
                  <a:pt x="84" y="92"/>
                  <a:pt x="84" y="92"/>
                </a:cubicBezTo>
                <a:lnTo>
                  <a:pt x="84" y="124"/>
                </a:lnTo>
                <a:close/>
                <a:moveTo>
                  <a:pt x="84" y="84"/>
                </a:moveTo>
                <a:cubicBezTo>
                  <a:pt x="48" y="84"/>
                  <a:pt x="48" y="84"/>
                  <a:pt x="48" y="84"/>
                </a:cubicBezTo>
                <a:cubicBezTo>
                  <a:pt x="48" y="70"/>
                  <a:pt x="51" y="57"/>
                  <a:pt x="54" y="46"/>
                </a:cubicBezTo>
                <a:cubicBezTo>
                  <a:pt x="63" y="49"/>
                  <a:pt x="73" y="51"/>
                  <a:pt x="84" y="52"/>
                </a:cubicBezTo>
                <a:lnTo>
                  <a:pt x="84" y="84"/>
                </a:lnTo>
                <a:close/>
                <a:moveTo>
                  <a:pt x="84" y="44"/>
                </a:moveTo>
                <a:cubicBezTo>
                  <a:pt x="74" y="43"/>
                  <a:pt x="65" y="42"/>
                  <a:pt x="57" y="39"/>
                </a:cubicBezTo>
                <a:cubicBezTo>
                  <a:pt x="63" y="22"/>
                  <a:pt x="73" y="11"/>
                  <a:pt x="84" y="8"/>
                </a:cubicBezTo>
                <a:lnTo>
                  <a:pt x="84" y="44"/>
                </a:lnTo>
                <a:close/>
                <a:moveTo>
                  <a:pt x="168" y="84"/>
                </a:moveTo>
                <a:cubicBezTo>
                  <a:pt x="136" y="84"/>
                  <a:pt x="136" y="84"/>
                  <a:pt x="136" y="84"/>
                </a:cubicBezTo>
                <a:cubicBezTo>
                  <a:pt x="136" y="82"/>
                  <a:pt x="136" y="79"/>
                  <a:pt x="136" y="77"/>
                </a:cubicBezTo>
                <a:cubicBezTo>
                  <a:pt x="136" y="76"/>
                  <a:pt x="135" y="75"/>
                  <a:pt x="135" y="74"/>
                </a:cubicBezTo>
                <a:cubicBezTo>
                  <a:pt x="135" y="71"/>
                  <a:pt x="135" y="69"/>
                  <a:pt x="134" y="66"/>
                </a:cubicBezTo>
                <a:cubicBezTo>
                  <a:pt x="134" y="65"/>
                  <a:pt x="134" y="64"/>
                  <a:pt x="134" y="63"/>
                </a:cubicBezTo>
                <a:cubicBezTo>
                  <a:pt x="133" y="57"/>
                  <a:pt x="131" y="50"/>
                  <a:pt x="130" y="44"/>
                </a:cubicBezTo>
                <a:cubicBezTo>
                  <a:pt x="129" y="44"/>
                  <a:pt x="129" y="43"/>
                  <a:pt x="129" y="43"/>
                </a:cubicBezTo>
                <a:cubicBezTo>
                  <a:pt x="135" y="40"/>
                  <a:pt x="141" y="36"/>
                  <a:pt x="145" y="32"/>
                </a:cubicBezTo>
                <a:cubicBezTo>
                  <a:pt x="158" y="46"/>
                  <a:pt x="167" y="64"/>
                  <a:pt x="168" y="84"/>
                </a:cubicBezTo>
                <a:moveTo>
                  <a:pt x="140" y="27"/>
                </a:moveTo>
                <a:cubicBezTo>
                  <a:pt x="136" y="30"/>
                  <a:pt x="131" y="33"/>
                  <a:pt x="126" y="36"/>
                </a:cubicBezTo>
                <a:cubicBezTo>
                  <a:pt x="126" y="35"/>
                  <a:pt x="126" y="35"/>
                  <a:pt x="126" y="34"/>
                </a:cubicBezTo>
                <a:cubicBezTo>
                  <a:pt x="126" y="34"/>
                  <a:pt x="126" y="34"/>
                  <a:pt x="126" y="34"/>
                </a:cubicBezTo>
                <a:cubicBezTo>
                  <a:pt x="123" y="28"/>
                  <a:pt x="120" y="23"/>
                  <a:pt x="117" y="18"/>
                </a:cubicBezTo>
                <a:cubicBezTo>
                  <a:pt x="117" y="18"/>
                  <a:pt x="117" y="18"/>
                  <a:pt x="117" y="18"/>
                </a:cubicBezTo>
                <a:cubicBezTo>
                  <a:pt x="115" y="15"/>
                  <a:pt x="113" y="13"/>
                  <a:pt x="112" y="12"/>
                </a:cubicBezTo>
                <a:cubicBezTo>
                  <a:pt x="122" y="15"/>
                  <a:pt x="132" y="20"/>
                  <a:pt x="140" y="27"/>
                </a:cubicBezTo>
                <a:moveTo>
                  <a:pt x="92" y="8"/>
                </a:moveTo>
                <a:cubicBezTo>
                  <a:pt x="103" y="11"/>
                  <a:pt x="113" y="22"/>
                  <a:pt x="119" y="39"/>
                </a:cubicBezTo>
                <a:cubicBezTo>
                  <a:pt x="111" y="42"/>
                  <a:pt x="102" y="43"/>
                  <a:pt x="92" y="44"/>
                </a:cubicBezTo>
                <a:lnTo>
                  <a:pt x="92" y="8"/>
                </a:lnTo>
                <a:close/>
                <a:moveTo>
                  <a:pt x="92" y="52"/>
                </a:moveTo>
                <a:cubicBezTo>
                  <a:pt x="103" y="51"/>
                  <a:pt x="113" y="49"/>
                  <a:pt x="122" y="46"/>
                </a:cubicBezTo>
                <a:cubicBezTo>
                  <a:pt x="125" y="57"/>
                  <a:pt x="128" y="70"/>
                  <a:pt x="128" y="84"/>
                </a:cubicBezTo>
                <a:cubicBezTo>
                  <a:pt x="92" y="84"/>
                  <a:pt x="92" y="84"/>
                  <a:pt x="92" y="84"/>
                </a:cubicBezTo>
                <a:lnTo>
                  <a:pt x="92" y="52"/>
                </a:lnTo>
                <a:close/>
                <a:moveTo>
                  <a:pt x="92" y="92"/>
                </a:moveTo>
                <a:cubicBezTo>
                  <a:pt x="128" y="92"/>
                  <a:pt x="128" y="92"/>
                  <a:pt x="128" y="92"/>
                </a:cubicBezTo>
                <a:cubicBezTo>
                  <a:pt x="128" y="106"/>
                  <a:pt x="125" y="119"/>
                  <a:pt x="122" y="130"/>
                </a:cubicBezTo>
                <a:cubicBezTo>
                  <a:pt x="113" y="127"/>
                  <a:pt x="103" y="125"/>
                  <a:pt x="92" y="124"/>
                </a:cubicBezTo>
                <a:lnTo>
                  <a:pt x="92" y="92"/>
                </a:lnTo>
                <a:close/>
                <a:moveTo>
                  <a:pt x="92" y="168"/>
                </a:moveTo>
                <a:cubicBezTo>
                  <a:pt x="92" y="132"/>
                  <a:pt x="92" y="132"/>
                  <a:pt x="92" y="132"/>
                </a:cubicBezTo>
                <a:cubicBezTo>
                  <a:pt x="102" y="133"/>
                  <a:pt x="111" y="134"/>
                  <a:pt x="119" y="137"/>
                </a:cubicBezTo>
                <a:cubicBezTo>
                  <a:pt x="113" y="154"/>
                  <a:pt x="103" y="165"/>
                  <a:pt x="92" y="168"/>
                </a:cubicBezTo>
                <a:moveTo>
                  <a:pt x="112" y="164"/>
                </a:moveTo>
                <a:cubicBezTo>
                  <a:pt x="113" y="163"/>
                  <a:pt x="115" y="161"/>
                  <a:pt x="117" y="158"/>
                </a:cubicBezTo>
                <a:cubicBezTo>
                  <a:pt x="117" y="158"/>
                  <a:pt x="117" y="158"/>
                  <a:pt x="117" y="158"/>
                </a:cubicBezTo>
                <a:cubicBezTo>
                  <a:pt x="120" y="153"/>
                  <a:pt x="123" y="148"/>
                  <a:pt x="126" y="142"/>
                </a:cubicBezTo>
                <a:cubicBezTo>
                  <a:pt x="126" y="142"/>
                  <a:pt x="126" y="142"/>
                  <a:pt x="126" y="142"/>
                </a:cubicBezTo>
                <a:cubicBezTo>
                  <a:pt x="126" y="141"/>
                  <a:pt x="126" y="141"/>
                  <a:pt x="126" y="140"/>
                </a:cubicBezTo>
                <a:cubicBezTo>
                  <a:pt x="131" y="143"/>
                  <a:pt x="136" y="146"/>
                  <a:pt x="140" y="149"/>
                </a:cubicBezTo>
                <a:cubicBezTo>
                  <a:pt x="132" y="156"/>
                  <a:pt x="122" y="161"/>
                  <a:pt x="112" y="164"/>
                </a:cubicBezTo>
                <a:moveTo>
                  <a:pt x="145" y="144"/>
                </a:moveTo>
                <a:cubicBezTo>
                  <a:pt x="141" y="140"/>
                  <a:pt x="135" y="136"/>
                  <a:pt x="129" y="133"/>
                </a:cubicBezTo>
                <a:cubicBezTo>
                  <a:pt x="129" y="133"/>
                  <a:pt x="129" y="132"/>
                  <a:pt x="130" y="132"/>
                </a:cubicBezTo>
                <a:cubicBezTo>
                  <a:pt x="131" y="126"/>
                  <a:pt x="133" y="119"/>
                  <a:pt x="134" y="113"/>
                </a:cubicBezTo>
                <a:cubicBezTo>
                  <a:pt x="134" y="112"/>
                  <a:pt x="134" y="111"/>
                  <a:pt x="134" y="110"/>
                </a:cubicBezTo>
                <a:cubicBezTo>
                  <a:pt x="135" y="107"/>
                  <a:pt x="135" y="105"/>
                  <a:pt x="135" y="102"/>
                </a:cubicBezTo>
                <a:cubicBezTo>
                  <a:pt x="135" y="101"/>
                  <a:pt x="136" y="100"/>
                  <a:pt x="136" y="99"/>
                </a:cubicBezTo>
                <a:cubicBezTo>
                  <a:pt x="136" y="97"/>
                  <a:pt x="136" y="94"/>
                  <a:pt x="136" y="92"/>
                </a:cubicBezTo>
                <a:cubicBezTo>
                  <a:pt x="168" y="92"/>
                  <a:pt x="168" y="92"/>
                  <a:pt x="168" y="92"/>
                </a:cubicBezTo>
                <a:cubicBezTo>
                  <a:pt x="167" y="112"/>
                  <a:pt x="158" y="130"/>
                  <a:pt x="145" y="144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70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3" name="Google Shape;5526;p118">
            <a:extLst>
              <a:ext uri="{FF2B5EF4-FFF2-40B4-BE49-F238E27FC236}">
                <a16:creationId xmlns:a16="http://schemas.microsoft.com/office/drawing/2014/main" id="{C52BD413-25FA-576A-DB74-FC7B789717BA}"/>
              </a:ext>
            </a:extLst>
          </p:cNvPr>
          <p:cNvSpPr>
            <a:spLocks noChangeAspect="1"/>
          </p:cNvSpPr>
          <p:nvPr/>
        </p:nvSpPr>
        <p:spPr>
          <a:xfrm>
            <a:off x="6777330" y="6345356"/>
            <a:ext cx="204262" cy="208800"/>
          </a:xfrm>
          <a:custGeom>
            <a:avLst/>
            <a:gdLst/>
            <a:ahLst/>
            <a:cxnLst/>
            <a:rect l="l" t="t" r="r" b="b"/>
            <a:pathLst>
              <a:path w="176" h="176" extrusionOk="0">
                <a:moveTo>
                  <a:pt x="39" y="119"/>
                </a:moveTo>
                <a:cubicBezTo>
                  <a:pt x="43" y="115"/>
                  <a:pt x="43" y="115"/>
                  <a:pt x="43" y="115"/>
                </a:cubicBezTo>
                <a:cubicBezTo>
                  <a:pt x="44" y="114"/>
                  <a:pt x="44" y="113"/>
                  <a:pt x="44" y="112"/>
                </a:cubicBezTo>
                <a:cubicBezTo>
                  <a:pt x="44" y="110"/>
                  <a:pt x="42" y="108"/>
                  <a:pt x="40" y="108"/>
                </a:cubicBezTo>
                <a:cubicBezTo>
                  <a:pt x="39" y="108"/>
                  <a:pt x="38" y="108"/>
                  <a:pt x="37" y="109"/>
                </a:cubicBezTo>
                <a:cubicBezTo>
                  <a:pt x="33" y="113"/>
                  <a:pt x="33" y="113"/>
                  <a:pt x="33" y="113"/>
                </a:cubicBezTo>
                <a:cubicBezTo>
                  <a:pt x="32" y="114"/>
                  <a:pt x="32" y="115"/>
                  <a:pt x="32" y="116"/>
                </a:cubicBezTo>
                <a:cubicBezTo>
                  <a:pt x="32" y="118"/>
                  <a:pt x="34" y="120"/>
                  <a:pt x="36" y="120"/>
                </a:cubicBezTo>
                <a:cubicBezTo>
                  <a:pt x="37" y="120"/>
                  <a:pt x="38" y="120"/>
                  <a:pt x="39" y="119"/>
                </a:cubicBezTo>
                <a:moveTo>
                  <a:pt x="64" y="116"/>
                </a:moveTo>
                <a:cubicBezTo>
                  <a:pt x="64" y="114"/>
                  <a:pt x="62" y="112"/>
                  <a:pt x="60" y="112"/>
                </a:cubicBezTo>
                <a:cubicBezTo>
                  <a:pt x="59" y="112"/>
                  <a:pt x="58" y="112"/>
                  <a:pt x="57" y="113"/>
                </a:cubicBezTo>
                <a:cubicBezTo>
                  <a:pt x="17" y="153"/>
                  <a:pt x="17" y="153"/>
                  <a:pt x="17" y="153"/>
                </a:cubicBezTo>
                <a:cubicBezTo>
                  <a:pt x="16" y="154"/>
                  <a:pt x="16" y="155"/>
                  <a:pt x="16" y="156"/>
                </a:cubicBezTo>
                <a:cubicBezTo>
                  <a:pt x="16" y="158"/>
                  <a:pt x="18" y="160"/>
                  <a:pt x="20" y="160"/>
                </a:cubicBezTo>
                <a:cubicBezTo>
                  <a:pt x="21" y="160"/>
                  <a:pt x="22" y="160"/>
                  <a:pt x="23" y="159"/>
                </a:cubicBezTo>
                <a:cubicBezTo>
                  <a:pt x="63" y="119"/>
                  <a:pt x="63" y="119"/>
                  <a:pt x="63" y="119"/>
                </a:cubicBezTo>
                <a:cubicBezTo>
                  <a:pt x="64" y="118"/>
                  <a:pt x="64" y="117"/>
                  <a:pt x="64" y="116"/>
                </a:cubicBezTo>
                <a:moveTo>
                  <a:pt x="64" y="132"/>
                </a:moveTo>
                <a:cubicBezTo>
                  <a:pt x="63" y="132"/>
                  <a:pt x="62" y="132"/>
                  <a:pt x="61" y="133"/>
                </a:cubicBezTo>
                <a:cubicBezTo>
                  <a:pt x="49" y="145"/>
                  <a:pt x="49" y="145"/>
                  <a:pt x="49" y="145"/>
                </a:cubicBezTo>
                <a:cubicBezTo>
                  <a:pt x="48" y="146"/>
                  <a:pt x="48" y="147"/>
                  <a:pt x="48" y="148"/>
                </a:cubicBezTo>
                <a:cubicBezTo>
                  <a:pt x="48" y="150"/>
                  <a:pt x="50" y="152"/>
                  <a:pt x="52" y="152"/>
                </a:cubicBezTo>
                <a:cubicBezTo>
                  <a:pt x="53" y="152"/>
                  <a:pt x="54" y="152"/>
                  <a:pt x="55" y="151"/>
                </a:cubicBezTo>
                <a:cubicBezTo>
                  <a:pt x="67" y="139"/>
                  <a:pt x="67" y="139"/>
                  <a:pt x="67" y="139"/>
                </a:cubicBezTo>
                <a:cubicBezTo>
                  <a:pt x="68" y="138"/>
                  <a:pt x="68" y="137"/>
                  <a:pt x="68" y="136"/>
                </a:cubicBezTo>
                <a:cubicBezTo>
                  <a:pt x="68" y="134"/>
                  <a:pt x="66" y="132"/>
                  <a:pt x="64" y="132"/>
                </a:cubicBezTo>
                <a:moveTo>
                  <a:pt x="176" y="4"/>
                </a:moveTo>
                <a:cubicBezTo>
                  <a:pt x="176" y="2"/>
                  <a:pt x="174" y="0"/>
                  <a:pt x="172" y="0"/>
                </a:cubicBezTo>
                <a:cubicBezTo>
                  <a:pt x="171" y="0"/>
                  <a:pt x="171" y="0"/>
                  <a:pt x="170" y="0"/>
                </a:cubicBezTo>
                <a:cubicBezTo>
                  <a:pt x="170" y="0"/>
                  <a:pt x="170" y="0"/>
                  <a:pt x="170" y="0"/>
                </a:cubicBezTo>
                <a:cubicBezTo>
                  <a:pt x="2" y="72"/>
                  <a:pt x="2" y="72"/>
                  <a:pt x="2" y="72"/>
                </a:cubicBezTo>
                <a:cubicBezTo>
                  <a:pt x="2" y="72"/>
                  <a:pt x="2" y="72"/>
                  <a:pt x="2" y="72"/>
                </a:cubicBezTo>
                <a:cubicBezTo>
                  <a:pt x="2" y="72"/>
                  <a:pt x="2" y="72"/>
                  <a:pt x="2" y="72"/>
                </a:cubicBezTo>
                <a:cubicBezTo>
                  <a:pt x="2" y="72"/>
                  <a:pt x="2" y="72"/>
                  <a:pt x="2" y="72"/>
                </a:cubicBezTo>
                <a:cubicBezTo>
                  <a:pt x="1" y="73"/>
                  <a:pt x="0" y="74"/>
                  <a:pt x="0" y="76"/>
                </a:cubicBezTo>
                <a:cubicBezTo>
                  <a:pt x="0" y="78"/>
                  <a:pt x="1" y="79"/>
                  <a:pt x="3" y="80"/>
                </a:cubicBezTo>
                <a:cubicBezTo>
                  <a:pt x="3" y="80"/>
                  <a:pt x="3" y="80"/>
                  <a:pt x="3" y="80"/>
                </a:cubicBezTo>
                <a:cubicBezTo>
                  <a:pt x="69" y="107"/>
                  <a:pt x="69" y="107"/>
                  <a:pt x="69" y="107"/>
                </a:cubicBezTo>
                <a:cubicBezTo>
                  <a:pt x="96" y="173"/>
                  <a:pt x="96" y="173"/>
                  <a:pt x="96" y="173"/>
                </a:cubicBezTo>
                <a:cubicBezTo>
                  <a:pt x="96" y="173"/>
                  <a:pt x="96" y="173"/>
                  <a:pt x="96" y="173"/>
                </a:cubicBezTo>
                <a:cubicBezTo>
                  <a:pt x="97" y="175"/>
                  <a:pt x="98" y="176"/>
                  <a:pt x="100" y="176"/>
                </a:cubicBezTo>
                <a:cubicBezTo>
                  <a:pt x="102" y="176"/>
                  <a:pt x="103" y="175"/>
                  <a:pt x="104" y="174"/>
                </a:cubicBezTo>
                <a:cubicBezTo>
                  <a:pt x="104" y="174"/>
                  <a:pt x="104" y="174"/>
                  <a:pt x="104" y="174"/>
                </a:cubicBezTo>
                <a:cubicBezTo>
                  <a:pt x="104" y="174"/>
                  <a:pt x="104" y="174"/>
                  <a:pt x="104" y="174"/>
                </a:cubicBezTo>
                <a:cubicBezTo>
                  <a:pt x="104" y="174"/>
                  <a:pt x="104" y="174"/>
                  <a:pt x="104" y="174"/>
                </a:cubicBezTo>
                <a:cubicBezTo>
                  <a:pt x="176" y="6"/>
                  <a:pt x="176" y="6"/>
                  <a:pt x="176" y="6"/>
                </a:cubicBezTo>
                <a:cubicBezTo>
                  <a:pt x="176" y="6"/>
                  <a:pt x="176" y="6"/>
                  <a:pt x="176" y="6"/>
                </a:cubicBezTo>
                <a:cubicBezTo>
                  <a:pt x="176" y="5"/>
                  <a:pt x="176" y="5"/>
                  <a:pt x="176" y="4"/>
                </a:cubicBezTo>
                <a:moveTo>
                  <a:pt x="14" y="76"/>
                </a:moveTo>
                <a:cubicBezTo>
                  <a:pt x="154" y="16"/>
                  <a:pt x="154" y="16"/>
                  <a:pt x="154" y="16"/>
                </a:cubicBezTo>
                <a:cubicBezTo>
                  <a:pt x="71" y="99"/>
                  <a:pt x="71" y="99"/>
                  <a:pt x="71" y="99"/>
                </a:cubicBezTo>
                <a:lnTo>
                  <a:pt x="14" y="76"/>
                </a:lnTo>
                <a:close/>
                <a:moveTo>
                  <a:pt x="100" y="162"/>
                </a:moveTo>
                <a:cubicBezTo>
                  <a:pt x="77" y="105"/>
                  <a:pt x="77" y="105"/>
                  <a:pt x="77" y="105"/>
                </a:cubicBezTo>
                <a:cubicBezTo>
                  <a:pt x="160" y="22"/>
                  <a:pt x="160" y="22"/>
                  <a:pt x="160" y="22"/>
                </a:cubicBezTo>
                <a:lnTo>
                  <a:pt x="100" y="16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l-GR" sz="27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1995788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r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6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" name="Google Shape;665;p17"/>
          <p:cNvSpPr/>
          <p:nvPr/>
        </p:nvSpPr>
        <p:spPr>
          <a:xfrm>
            <a:off x="0" y="1600200"/>
            <a:ext cx="12192001" cy="3657600"/>
          </a:xfrm>
          <a:prstGeom prst="rect">
            <a:avLst/>
          </a:prstGeom>
          <a:solidFill>
            <a:srgbClr val="00B07B"/>
          </a:solidFill>
          <a:ln>
            <a:noFill/>
          </a:ln>
        </p:spPr>
        <p:txBody>
          <a:bodyPr spcFirstLastPara="1" wrap="square" lIns="60950" tIns="30467" rIns="60950" bIns="30467" anchor="ctr" anchorCtr="0">
            <a:noAutofit/>
          </a:bodyPr>
          <a:lstStyle/>
          <a:p>
            <a:endParaRPr sz="1867" dirty="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66" name="Google Shape;666;p17"/>
          <p:cNvSpPr txBox="1">
            <a:spLocks noGrp="1"/>
          </p:cNvSpPr>
          <p:nvPr>
            <p:ph type="title"/>
          </p:nvPr>
        </p:nvSpPr>
        <p:spPr>
          <a:xfrm>
            <a:off x="584200" y="380941"/>
            <a:ext cx="4799330" cy="892526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60950" tIns="30467" rIns="60950" bIns="30467" rtlCol="0" anchor="t" anchorCtr="0">
            <a:spAutoFit/>
          </a:bodyPr>
          <a:lstStyle/>
          <a:p>
            <a:r>
              <a:rPr lang="el-GR" dirty="0">
                <a:solidFill>
                  <a:srgbClr val="535766"/>
                </a:solidFill>
              </a:rPr>
              <a:t>η εταιρεία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rgbClr val="00B07B"/>
                </a:solidFill>
              </a:rPr>
              <a:t>ena </a:t>
            </a:r>
            <a:endParaRPr dirty="0">
              <a:solidFill>
                <a:srgbClr val="00B07B"/>
              </a:solidFill>
            </a:endParaRPr>
          </a:p>
        </p:txBody>
      </p:sp>
      <p:sp>
        <p:nvSpPr>
          <p:cNvPr id="667" name="Google Shape;667;p17"/>
          <p:cNvSpPr txBox="1"/>
          <p:nvPr/>
        </p:nvSpPr>
        <p:spPr>
          <a:xfrm>
            <a:off x="5856082" y="1843950"/>
            <a:ext cx="5377272" cy="3170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67" rIns="60950" bIns="30467" anchor="t" anchorCtr="0">
            <a:spAutoFit/>
          </a:bodyPr>
          <a:lstStyle/>
          <a:p>
            <a:r>
              <a:rPr lang="el-GR" sz="2000" dirty="0">
                <a:solidFill>
                  <a:schemeClr val="lt1"/>
                </a:solidFill>
                <a:latin typeface="PF DinText Pro" panose="02000506020000020004" pitchFamily="2" charset="0"/>
                <a:ea typeface="Roboto"/>
                <a:sym typeface="Roboto"/>
              </a:rPr>
              <a:t>Η </a:t>
            </a:r>
            <a:r>
              <a:rPr lang="en-US" sz="2400" b="1" dirty="0">
                <a:solidFill>
                  <a:srgbClr val="535766"/>
                </a:solidFill>
                <a:latin typeface="PF DinText Pro" panose="02000506020000020004" pitchFamily="2" charset="0"/>
                <a:ea typeface="Roboto"/>
                <a:cs typeface="Roboto"/>
                <a:sym typeface="Roboto"/>
              </a:rPr>
              <a:t>ena </a:t>
            </a:r>
            <a:r>
              <a:rPr lang="el-GR" sz="2400" b="1" dirty="0">
                <a:solidFill>
                  <a:srgbClr val="535766"/>
                </a:solidFill>
                <a:latin typeface="PF DinText Pro" panose="02000506020000020004" pitchFamily="2" charset="0"/>
                <a:ea typeface="Roboto"/>
                <a:cs typeface="Roboto"/>
                <a:sym typeface="Roboto"/>
              </a:rPr>
              <a:t>Σύμβουλοι Ανάπτυξης</a:t>
            </a:r>
            <a:r>
              <a:rPr lang="el-GR" sz="2000" b="1" dirty="0">
                <a:solidFill>
                  <a:srgbClr val="535766"/>
                </a:solidFill>
                <a:latin typeface="PF DinText Pro" panose="02000506020000020004" pitchFamily="2" charset="0"/>
                <a:ea typeface="Roboto"/>
                <a:cs typeface="Roboto"/>
                <a:sym typeface="Roboto"/>
              </a:rPr>
              <a:t> </a:t>
            </a:r>
            <a:r>
              <a:rPr lang="el-GR" sz="2000" dirty="0">
                <a:solidFill>
                  <a:schemeClr val="lt1"/>
                </a:solidFill>
                <a:latin typeface="PF DinText Pro" panose="02000506020000020004" pitchFamily="2" charset="0"/>
                <a:ea typeface="Roboto"/>
                <a:sym typeface="Roboto"/>
              </a:rPr>
              <a:t>ιδρύθηκε το 2006</a:t>
            </a:r>
            <a:r>
              <a:rPr lang="en-US" sz="2000" dirty="0">
                <a:solidFill>
                  <a:schemeClr val="lt1"/>
                </a:solidFill>
                <a:latin typeface="PF DinText Pro" panose="02000506020000020004" pitchFamily="2" charset="0"/>
                <a:ea typeface="Roboto"/>
                <a:sym typeface="Roboto"/>
              </a:rPr>
              <a:t>, </a:t>
            </a:r>
            <a:r>
              <a:rPr lang="el-GR" sz="2000" dirty="0">
                <a:solidFill>
                  <a:schemeClr val="lt1"/>
                </a:solidFill>
                <a:latin typeface="PF DinText Pro" panose="02000506020000020004" pitchFamily="2" charset="0"/>
                <a:ea typeface="Roboto"/>
                <a:sym typeface="Roboto"/>
              </a:rPr>
              <a:t>εδρεύει</a:t>
            </a:r>
            <a:r>
              <a:rPr lang="en-US" sz="2000" dirty="0">
                <a:solidFill>
                  <a:schemeClr val="lt1"/>
                </a:solidFill>
                <a:latin typeface="PF DinText Pro" panose="02000506020000020004" pitchFamily="2" charset="0"/>
                <a:ea typeface="Roboto"/>
                <a:cs typeface="Roboto"/>
                <a:sym typeface="Roboto"/>
              </a:rPr>
              <a:t> </a:t>
            </a:r>
            <a:r>
              <a:rPr lang="el-GR" sz="2000" dirty="0">
                <a:solidFill>
                  <a:schemeClr val="lt1"/>
                </a:solidFill>
                <a:latin typeface="PF DinText Pro" panose="02000506020000020004" pitchFamily="2" charset="0"/>
                <a:ea typeface="Roboto"/>
                <a:cs typeface="Roboto"/>
                <a:sym typeface="Roboto"/>
              </a:rPr>
              <a:t>στην Ξάνθη</a:t>
            </a:r>
            <a:r>
              <a:rPr lang="en-US" sz="2000" dirty="0">
                <a:solidFill>
                  <a:schemeClr val="lt1"/>
                </a:solidFill>
                <a:latin typeface="PF DinText Pro" panose="02000506020000020004" pitchFamily="2" charset="0"/>
                <a:ea typeface="Roboto"/>
                <a:cs typeface="Roboto"/>
                <a:sym typeface="Roboto"/>
              </a:rPr>
              <a:t> </a:t>
            </a:r>
            <a:r>
              <a:rPr lang="el-GR" sz="2000" dirty="0">
                <a:solidFill>
                  <a:schemeClr val="lt1"/>
                </a:solidFill>
                <a:latin typeface="PF DinText Pro" panose="02000506020000020004" pitchFamily="2" charset="0"/>
                <a:ea typeface="Roboto"/>
                <a:cs typeface="Roboto"/>
                <a:sym typeface="Roboto"/>
              </a:rPr>
              <a:t>και διατηρεί </a:t>
            </a:r>
            <a:r>
              <a:rPr lang="el-GR" sz="2000" dirty="0" err="1">
                <a:solidFill>
                  <a:schemeClr val="lt1"/>
                </a:solidFill>
                <a:latin typeface="PF DinText Pro" panose="02000506020000020004" pitchFamily="2" charset="0"/>
                <a:ea typeface="Roboto"/>
                <a:cs typeface="Roboto"/>
                <a:sym typeface="Roboto"/>
              </a:rPr>
              <a:t>υπ</a:t>
            </a:r>
            <a:r>
              <a:rPr lang="el-GR" sz="2000" dirty="0">
                <a:solidFill>
                  <a:schemeClr val="lt1"/>
                </a:solidFill>
                <a:latin typeface="PF DinText Pro" panose="02000506020000020004" pitchFamily="2" charset="0"/>
                <a:ea typeface="Roboto"/>
                <a:cs typeface="Roboto"/>
                <a:sym typeface="Roboto"/>
              </a:rPr>
              <a:t>/μα στη Χρυσούπολη Καβάλας</a:t>
            </a:r>
            <a:r>
              <a:rPr lang="en-US" sz="2000" dirty="0">
                <a:solidFill>
                  <a:schemeClr val="lt1"/>
                </a:solidFill>
                <a:latin typeface="PF DinText Pro" panose="02000506020000020004" pitchFamily="2" charset="0"/>
                <a:ea typeface="Roboto"/>
                <a:cs typeface="Roboto"/>
                <a:sym typeface="Roboto"/>
              </a:rPr>
              <a:t>. </a:t>
            </a:r>
          </a:p>
          <a:p>
            <a:endParaRPr lang="en-US" sz="900" dirty="0">
              <a:solidFill>
                <a:schemeClr val="lt1"/>
              </a:solidFill>
              <a:latin typeface="PF DinText Pro" panose="02000506020000020004" pitchFamily="2" charset="0"/>
              <a:ea typeface="Roboto"/>
              <a:cs typeface="Roboto"/>
              <a:sym typeface="Roboto"/>
            </a:endParaRPr>
          </a:p>
          <a:p>
            <a:r>
              <a:rPr lang="el-GR" sz="2000" dirty="0">
                <a:solidFill>
                  <a:schemeClr val="lt1"/>
                </a:solidFill>
                <a:latin typeface="PF DinText Pro" panose="02000506020000020004" pitchFamily="2" charset="0"/>
                <a:ea typeface="Roboto"/>
                <a:sym typeface="Roboto"/>
              </a:rPr>
              <a:t>Η</a:t>
            </a:r>
            <a:r>
              <a:rPr lang="el-GR" sz="2000" b="1" dirty="0">
                <a:solidFill>
                  <a:srgbClr val="535766"/>
                </a:solidFill>
                <a:latin typeface="PF DinText Pro" panose="02000506020000020004" pitchFamily="2" charset="0"/>
                <a:ea typeface="Roboto"/>
                <a:cs typeface="Roboto"/>
                <a:sym typeface="Roboto"/>
              </a:rPr>
              <a:t> </a:t>
            </a:r>
            <a:r>
              <a:rPr lang="en-US" sz="2000" b="1" dirty="0">
                <a:solidFill>
                  <a:srgbClr val="535766"/>
                </a:solidFill>
                <a:latin typeface="PF DinText Pro" panose="02000506020000020004" pitchFamily="2" charset="0"/>
                <a:ea typeface="Roboto"/>
                <a:cs typeface="Roboto"/>
                <a:sym typeface="Roboto"/>
              </a:rPr>
              <a:t>ena</a:t>
            </a:r>
            <a:r>
              <a:rPr lang="en-US" sz="2000" dirty="0">
                <a:solidFill>
                  <a:schemeClr val="lt1"/>
                </a:solidFill>
                <a:latin typeface="PF DinText Pro" panose="02000506020000020004" pitchFamily="2" charset="0"/>
                <a:ea typeface="Roboto"/>
                <a:cs typeface="Roboto"/>
                <a:sym typeface="Roboto"/>
              </a:rPr>
              <a:t> </a:t>
            </a:r>
            <a:r>
              <a:rPr lang="el-GR" sz="2000" dirty="0">
                <a:solidFill>
                  <a:schemeClr val="lt1"/>
                </a:solidFill>
                <a:latin typeface="PF DinText Pro" panose="02000506020000020004" pitchFamily="2" charset="0"/>
                <a:ea typeface="Roboto"/>
                <a:cs typeface="Roboto"/>
                <a:sym typeface="Roboto"/>
              </a:rPr>
              <a:t>παρέχει υψηλού επιπέδου συμβουλευτικές υπηρεσίες σε επιχειρήσεις, ιδιώτες, δημόσιο τομέα και φορείς. </a:t>
            </a:r>
          </a:p>
          <a:p>
            <a:endParaRPr lang="en-US" sz="900" dirty="0">
              <a:solidFill>
                <a:schemeClr val="lt1"/>
              </a:solidFill>
              <a:latin typeface="PF DinText Pro" panose="02000506020000020004" pitchFamily="2" charset="0"/>
              <a:ea typeface="Roboto"/>
              <a:cs typeface="Roboto"/>
              <a:sym typeface="Roboto"/>
            </a:endParaRPr>
          </a:p>
          <a:p>
            <a:r>
              <a:rPr lang="el-GR" sz="2000" dirty="0">
                <a:solidFill>
                  <a:schemeClr val="lt1"/>
                </a:solidFill>
                <a:latin typeface="PF DinText Pro" panose="02000506020000020004" pitchFamily="2" charset="0"/>
                <a:ea typeface="Roboto"/>
                <a:sym typeface="Roboto"/>
              </a:rPr>
              <a:t>Η </a:t>
            </a:r>
            <a:r>
              <a:rPr lang="en-US" sz="2000" b="1" dirty="0">
                <a:solidFill>
                  <a:srgbClr val="535766"/>
                </a:solidFill>
                <a:latin typeface="PF DinText Pro" panose="02000506020000020004" pitchFamily="2" charset="0"/>
                <a:ea typeface="Roboto"/>
                <a:cs typeface="Roboto"/>
                <a:sym typeface="Roboto"/>
              </a:rPr>
              <a:t>ena</a:t>
            </a:r>
            <a:r>
              <a:rPr lang="en-US" sz="2000" dirty="0">
                <a:solidFill>
                  <a:schemeClr val="lt1"/>
                </a:solidFill>
                <a:latin typeface="PF DinText Pro" panose="02000506020000020004" pitchFamily="2" charset="0"/>
                <a:ea typeface="Roboto"/>
                <a:cs typeface="Roboto"/>
                <a:sym typeface="Roboto"/>
              </a:rPr>
              <a:t> </a:t>
            </a:r>
            <a:r>
              <a:rPr lang="el-GR" sz="2000" dirty="0">
                <a:solidFill>
                  <a:schemeClr val="lt1"/>
                </a:solidFill>
                <a:latin typeface="PF DinText Pro" panose="02000506020000020004" pitchFamily="2" charset="0"/>
                <a:ea typeface="Roboto"/>
                <a:cs typeface="Roboto"/>
                <a:sym typeface="Roboto"/>
              </a:rPr>
              <a:t>έχει εξυπηρετήσει περισσότερους από </a:t>
            </a:r>
            <a:r>
              <a:rPr lang="en-US" sz="2000" dirty="0">
                <a:solidFill>
                  <a:schemeClr val="lt1"/>
                </a:solidFill>
                <a:latin typeface="PF DinText Pro" panose="02000506020000020004" pitchFamily="2" charset="0"/>
                <a:ea typeface="Roboto"/>
                <a:cs typeface="Roboto"/>
                <a:sym typeface="Roboto"/>
              </a:rPr>
              <a:t>5</a:t>
            </a:r>
            <a:r>
              <a:rPr lang="el-GR" sz="2000" dirty="0">
                <a:solidFill>
                  <a:schemeClr val="lt1"/>
                </a:solidFill>
                <a:latin typeface="PF DinText Pro" panose="02000506020000020004" pitchFamily="2" charset="0"/>
                <a:ea typeface="Roboto"/>
                <a:cs typeface="Roboto"/>
                <a:sym typeface="Roboto"/>
              </a:rPr>
              <a:t>.</a:t>
            </a:r>
            <a:r>
              <a:rPr lang="en-US" sz="2000" dirty="0">
                <a:solidFill>
                  <a:schemeClr val="lt1"/>
                </a:solidFill>
                <a:latin typeface="PF DinText Pro" panose="02000506020000020004" pitchFamily="2" charset="0"/>
                <a:ea typeface="Roboto"/>
                <a:cs typeface="Roboto"/>
                <a:sym typeface="Roboto"/>
              </a:rPr>
              <a:t>500 </a:t>
            </a:r>
            <a:r>
              <a:rPr lang="el-GR" sz="2000" dirty="0">
                <a:solidFill>
                  <a:schemeClr val="lt1"/>
                </a:solidFill>
                <a:latin typeface="PF DinText Pro" panose="02000506020000020004" pitchFamily="2" charset="0"/>
                <a:ea typeface="Roboto"/>
                <a:cs typeface="Roboto"/>
                <a:sym typeface="Roboto"/>
              </a:rPr>
              <a:t>πελάτες στην Περιφέρεια Ανατολικής Μακεδονίας</a:t>
            </a:r>
            <a:r>
              <a:rPr lang="en-US" sz="2000" dirty="0">
                <a:solidFill>
                  <a:schemeClr val="lt1"/>
                </a:solidFill>
                <a:latin typeface="PF DinText Pro" panose="02000506020000020004" pitchFamily="2" charset="0"/>
                <a:ea typeface="Roboto"/>
                <a:cs typeface="Roboto"/>
                <a:sym typeface="Roboto"/>
              </a:rPr>
              <a:t> </a:t>
            </a:r>
            <a:r>
              <a:rPr lang="el-GR" sz="2000" dirty="0">
                <a:solidFill>
                  <a:schemeClr val="lt1"/>
                </a:solidFill>
                <a:latin typeface="PF DinText Pro" panose="02000506020000020004" pitchFamily="2" charset="0"/>
                <a:ea typeface="Roboto"/>
                <a:cs typeface="Roboto"/>
                <a:sym typeface="Roboto"/>
              </a:rPr>
              <a:t>&amp; Θράκης και στην υπόλοιπη Ελλάδα. </a:t>
            </a:r>
            <a:endParaRPr sz="2400" b="1" dirty="0">
              <a:solidFill>
                <a:schemeClr val="lt1"/>
              </a:solidFill>
              <a:latin typeface="PF DinText Pro" panose="02000506020000020004" pitchFamily="2" charset="0"/>
              <a:ea typeface="Roboto Condensed"/>
              <a:cs typeface="Roboto Condensed"/>
              <a:sym typeface="Roboto Condensed"/>
            </a:endParaRPr>
          </a:p>
        </p:txBody>
      </p:sp>
      <p:grpSp>
        <p:nvGrpSpPr>
          <p:cNvPr id="668" name="Google Shape;668;p17"/>
          <p:cNvGrpSpPr/>
          <p:nvPr/>
        </p:nvGrpSpPr>
        <p:grpSpPr>
          <a:xfrm>
            <a:off x="1856695" y="2971800"/>
            <a:ext cx="3242733" cy="914400"/>
            <a:chOff x="6711950" y="4457700"/>
            <a:chExt cx="4864100" cy="1371600"/>
          </a:xfrm>
        </p:grpSpPr>
        <p:sp>
          <p:nvSpPr>
            <p:cNvPr id="669" name="Google Shape;669;p17"/>
            <p:cNvSpPr txBox="1"/>
            <p:nvPr/>
          </p:nvSpPr>
          <p:spPr>
            <a:xfrm>
              <a:off x="6863443" y="4589502"/>
              <a:ext cx="4561113" cy="110795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0950" tIns="30467" rIns="60950" bIns="30467" anchor="t" anchorCtr="0">
              <a:spAutoFit/>
            </a:bodyPr>
            <a:lstStyle/>
            <a:p>
              <a:pPr algn="ctr"/>
              <a:r>
                <a:rPr lang="en-US" sz="4400" b="1" dirty="0">
                  <a:solidFill>
                    <a:schemeClr val="bg1"/>
                  </a:solidFill>
                  <a:latin typeface="Roboto"/>
                  <a:ea typeface="Roboto"/>
                  <a:cs typeface="Roboto"/>
                  <a:sym typeface="Roboto"/>
                </a:rPr>
                <a:t>enateam</a:t>
              </a:r>
              <a:endParaRPr sz="4400" b="1" dirty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grpSp>
          <p:nvGrpSpPr>
            <p:cNvPr id="670" name="Google Shape;670;p17"/>
            <p:cNvGrpSpPr/>
            <p:nvPr/>
          </p:nvGrpSpPr>
          <p:grpSpPr>
            <a:xfrm>
              <a:off x="6711950" y="4457700"/>
              <a:ext cx="685800" cy="685800"/>
              <a:chOff x="6324600" y="4114799"/>
              <a:chExt cx="685800" cy="685800"/>
            </a:xfrm>
          </p:grpSpPr>
          <p:cxnSp>
            <p:nvCxnSpPr>
              <p:cNvPr id="671" name="Google Shape;671;p17"/>
              <p:cNvCxnSpPr/>
              <p:nvPr/>
            </p:nvCxnSpPr>
            <p:spPr>
              <a:xfrm rot="10800000">
                <a:off x="6324600" y="4114799"/>
                <a:ext cx="0" cy="685800"/>
              </a:xfrm>
              <a:prstGeom prst="straightConnector1">
                <a:avLst/>
              </a:prstGeom>
              <a:noFill/>
              <a:ln w="38100" cap="sq" cmpd="sng">
                <a:solidFill>
                  <a:schemeClr val="bg1"/>
                </a:solidFill>
                <a:prstDash val="solid"/>
                <a:bevel/>
                <a:headEnd type="none" w="sm" len="sm"/>
                <a:tailEnd type="none" w="sm" len="sm"/>
              </a:ln>
            </p:spPr>
          </p:cxnSp>
          <p:cxnSp>
            <p:nvCxnSpPr>
              <p:cNvPr id="672" name="Google Shape;672;p17"/>
              <p:cNvCxnSpPr/>
              <p:nvPr/>
            </p:nvCxnSpPr>
            <p:spPr>
              <a:xfrm>
                <a:off x="6324600" y="4114799"/>
                <a:ext cx="685800" cy="0"/>
              </a:xfrm>
              <a:prstGeom prst="straightConnector1">
                <a:avLst/>
              </a:prstGeom>
              <a:noFill/>
              <a:ln w="38100" cap="sq" cmpd="sng">
                <a:solidFill>
                  <a:schemeClr val="bg1"/>
                </a:solidFill>
                <a:prstDash val="solid"/>
                <a:bevel/>
                <a:headEnd type="none" w="sm" len="sm"/>
                <a:tailEnd type="none" w="sm" len="sm"/>
              </a:ln>
            </p:spPr>
          </p:cxnSp>
        </p:grpSp>
        <p:grpSp>
          <p:nvGrpSpPr>
            <p:cNvPr id="673" name="Google Shape;673;p17"/>
            <p:cNvGrpSpPr/>
            <p:nvPr/>
          </p:nvGrpSpPr>
          <p:grpSpPr>
            <a:xfrm rot="10800000">
              <a:off x="10890250" y="5143500"/>
              <a:ext cx="685800" cy="685800"/>
              <a:chOff x="6324600" y="4114799"/>
              <a:chExt cx="685800" cy="685800"/>
            </a:xfrm>
          </p:grpSpPr>
          <p:cxnSp>
            <p:nvCxnSpPr>
              <p:cNvPr id="674" name="Google Shape;674;p17"/>
              <p:cNvCxnSpPr/>
              <p:nvPr/>
            </p:nvCxnSpPr>
            <p:spPr>
              <a:xfrm rot="10800000">
                <a:off x="6324600" y="4114799"/>
                <a:ext cx="0" cy="685800"/>
              </a:xfrm>
              <a:prstGeom prst="straightConnector1">
                <a:avLst/>
              </a:prstGeom>
              <a:noFill/>
              <a:ln w="38100" cap="sq" cmpd="sng">
                <a:solidFill>
                  <a:schemeClr val="bg1"/>
                </a:solidFill>
                <a:prstDash val="solid"/>
                <a:bevel/>
                <a:headEnd type="none" w="sm" len="sm"/>
                <a:tailEnd type="none" w="sm" len="sm"/>
              </a:ln>
            </p:spPr>
          </p:cxnSp>
          <p:cxnSp>
            <p:nvCxnSpPr>
              <p:cNvPr id="675" name="Google Shape;675;p17"/>
              <p:cNvCxnSpPr/>
              <p:nvPr/>
            </p:nvCxnSpPr>
            <p:spPr>
              <a:xfrm>
                <a:off x="6324600" y="4114799"/>
                <a:ext cx="685800" cy="0"/>
              </a:xfrm>
              <a:prstGeom prst="straightConnector1">
                <a:avLst/>
              </a:prstGeom>
              <a:noFill/>
              <a:ln w="38100" cap="sq" cmpd="sng">
                <a:solidFill>
                  <a:schemeClr val="bg1"/>
                </a:solidFill>
                <a:prstDash val="solid"/>
                <a:bevel/>
                <a:headEnd type="none" w="sm" len="sm"/>
                <a:tailEnd type="none" w="sm" len="sm"/>
              </a:ln>
            </p:spPr>
          </p:cxnSp>
        </p:grpSp>
      </p:grpSp>
      <p:cxnSp>
        <p:nvCxnSpPr>
          <p:cNvPr id="21" name="Ευθεία γραμμή σύνδεσης 20">
            <a:extLst>
              <a:ext uri="{FF2B5EF4-FFF2-40B4-BE49-F238E27FC236}">
                <a16:creationId xmlns:a16="http://schemas.microsoft.com/office/drawing/2014/main" id="{AD20CEAD-3397-4D54-87CA-F76F753A8301}"/>
              </a:ext>
            </a:extLst>
          </p:cNvPr>
          <p:cNvCxnSpPr>
            <a:cxnSpLocks/>
          </p:cNvCxnSpPr>
          <p:nvPr/>
        </p:nvCxnSpPr>
        <p:spPr>
          <a:xfrm>
            <a:off x="468489" y="387291"/>
            <a:ext cx="0" cy="773994"/>
          </a:xfrm>
          <a:prstGeom prst="line">
            <a:avLst/>
          </a:prstGeom>
          <a:ln w="76200">
            <a:solidFill>
              <a:srgbClr val="00B27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Εικόνα 15">
            <a:extLst>
              <a:ext uri="{FF2B5EF4-FFF2-40B4-BE49-F238E27FC236}">
                <a16:creationId xmlns:a16="http://schemas.microsoft.com/office/drawing/2014/main" id="{EA3E6FFF-3B7A-497B-AE5C-2D8B3850ACD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73" y="5930901"/>
            <a:ext cx="1120128" cy="8128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5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6" name="Google Shape;5366;p112"/>
          <p:cNvSpPr txBox="1">
            <a:spLocks noGrp="1"/>
          </p:cNvSpPr>
          <p:nvPr>
            <p:ph type="title"/>
          </p:nvPr>
        </p:nvSpPr>
        <p:spPr>
          <a:xfrm>
            <a:off x="584200" y="380941"/>
            <a:ext cx="3632200" cy="892526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60950" tIns="30467" rIns="60950" bIns="30467" rtlCol="0" anchor="t" anchorCtr="0">
            <a:spAutoFit/>
          </a:bodyPr>
          <a:lstStyle/>
          <a:p>
            <a:r>
              <a:rPr lang="el-GR" dirty="0">
                <a:solidFill>
                  <a:srgbClr val="535766"/>
                </a:solidFill>
              </a:rPr>
              <a:t>η</a:t>
            </a:r>
            <a:br>
              <a:rPr lang="en-US" dirty="0"/>
            </a:br>
            <a:r>
              <a:rPr lang="el-GR" dirty="0">
                <a:solidFill>
                  <a:srgbClr val="00B07B"/>
                </a:solidFill>
              </a:rPr>
              <a:t>εταιρεία μας</a:t>
            </a:r>
            <a:endParaRPr dirty="0">
              <a:solidFill>
                <a:srgbClr val="00B07B"/>
              </a:solidFill>
            </a:endParaRPr>
          </a:p>
        </p:txBody>
      </p:sp>
      <p:cxnSp>
        <p:nvCxnSpPr>
          <p:cNvPr id="5367" name="Google Shape;5367;p112"/>
          <p:cNvCxnSpPr/>
          <p:nvPr/>
        </p:nvCxnSpPr>
        <p:spPr>
          <a:xfrm>
            <a:off x="4257675" y="2895600"/>
            <a:ext cx="0" cy="1638300"/>
          </a:xfrm>
          <a:prstGeom prst="straightConnector1">
            <a:avLst/>
          </a:prstGeom>
          <a:noFill/>
          <a:ln w="38100" cap="sq" cmpd="sng">
            <a:solidFill>
              <a:srgbClr val="535766"/>
            </a:solidFill>
            <a:prstDash val="solid"/>
            <a:bevel/>
            <a:headEnd type="none" w="sm" len="sm"/>
            <a:tailEnd type="none" w="sm" len="sm"/>
          </a:ln>
        </p:spPr>
      </p:cxnSp>
      <p:cxnSp>
        <p:nvCxnSpPr>
          <p:cNvPr id="5368" name="Google Shape;5368;p112"/>
          <p:cNvCxnSpPr/>
          <p:nvPr/>
        </p:nvCxnSpPr>
        <p:spPr>
          <a:xfrm>
            <a:off x="7934326" y="2895600"/>
            <a:ext cx="0" cy="1638300"/>
          </a:xfrm>
          <a:prstGeom prst="straightConnector1">
            <a:avLst/>
          </a:prstGeom>
          <a:noFill/>
          <a:ln w="38100" cap="sq" cmpd="sng">
            <a:solidFill>
              <a:srgbClr val="535766"/>
            </a:solidFill>
            <a:prstDash val="solid"/>
            <a:bevel/>
            <a:headEnd type="none" w="sm" len="sm"/>
            <a:tailEnd type="none" w="sm" len="sm"/>
          </a:ln>
        </p:spPr>
      </p:cxnSp>
      <p:grpSp>
        <p:nvGrpSpPr>
          <p:cNvPr id="5369" name="Google Shape;5369;p112"/>
          <p:cNvGrpSpPr/>
          <p:nvPr/>
        </p:nvGrpSpPr>
        <p:grpSpPr>
          <a:xfrm>
            <a:off x="1083476" y="2564230"/>
            <a:ext cx="2552700" cy="2506159"/>
            <a:chOff x="12744450" y="3879850"/>
            <a:chExt cx="3829050" cy="3759239"/>
          </a:xfrm>
        </p:grpSpPr>
        <p:sp>
          <p:nvSpPr>
            <p:cNvPr id="5370" name="Google Shape;5370;p112"/>
            <p:cNvSpPr txBox="1"/>
            <p:nvPr/>
          </p:nvSpPr>
          <p:spPr>
            <a:xfrm>
              <a:off x="13325477" y="4782324"/>
              <a:ext cx="2666999" cy="64629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0950" tIns="30467" rIns="60950" bIns="30467" anchor="t" anchorCtr="0">
              <a:spAutoFit/>
            </a:bodyPr>
            <a:lstStyle/>
            <a:p>
              <a:pPr algn="ctr"/>
              <a:r>
                <a:rPr lang="el-GR" sz="2400" dirty="0">
                  <a:solidFill>
                    <a:schemeClr val="dk1"/>
                  </a:solidFill>
                  <a:latin typeface="PF DinText Pro" panose="02000506020000020004" pitchFamily="2" charset="0"/>
                  <a:ea typeface="Roboto Condensed"/>
                  <a:cs typeface="Roboto Condensed"/>
                  <a:sym typeface="Roboto Condensed"/>
                </a:rPr>
                <a:t>το</a:t>
              </a:r>
              <a:r>
                <a:rPr lang="en-US" sz="2400" dirty="0">
                  <a:solidFill>
                    <a:schemeClr val="dk1"/>
                  </a:solidFill>
                  <a:latin typeface="PF DinText Pro" panose="02000506020000020004" pitchFamily="2" charset="0"/>
                  <a:ea typeface="Roboto Condensed"/>
                  <a:cs typeface="Roboto Condensed"/>
                  <a:sym typeface="Roboto Condensed"/>
                </a:rPr>
                <a:t> </a:t>
              </a:r>
              <a:r>
                <a:rPr lang="el-GR" sz="2400" dirty="0">
                  <a:solidFill>
                    <a:srgbClr val="00B27A"/>
                  </a:solidFill>
                  <a:latin typeface="PF DinText Pro" panose="02000506020000020004" pitchFamily="2" charset="0"/>
                  <a:ea typeface="Roboto Condensed"/>
                  <a:cs typeface="Roboto Condensed"/>
                  <a:sym typeface="Roboto Condensed"/>
                </a:rPr>
                <a:t>όραμα</a:t>
              </a:r>
              <a:endParaRPr sz="1200" dirty="0">
                <a:solidFill>
                  <a:srgbClr val="00B27A"/>
                </a:solidFill>
                <a:latin typeface="PF DinText Pro" panose="02000506020000020004" pitchFamily="2" charset="0"/>
              </a:endParaRPr>
            </a:p>
          </p:txBody>
        </p:sp>
        <p:sp>
          <p:nvSpPr>
            <p:cNvPr id="5371" name="Google Shape;5371;p112"/>
            <p:cNvSpPr txBox="1"/>
            <p:nvPr/>
          </p:nvSpPr>
          <p:spPr>
            <a:xfrm>
              <a:off x="12744450" y="5700712"/>
              <a:ext cx="3829050" cy="19383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0950" tIns="30467" rIns="60950" bIns="30467" anchor="t" anchorCtr="0">
              <a:spAutoFit/>
            </a:bodyPr>
            <a:lstStyle/>
            <a:p>
              <a:pPr algn="ctr"/>
              <a:r>
                <a:rPr lang="el-GR" sz="1333" dirty="0">
                  <a:solidFill>
                    <a:schemeClr val="dk2"/>
                  </a:solidFill>
                  <a:latin typeface="PF DinText Pro" panose="02000506020000020004" pitchFamily="2" charset="0"/>
                  <a:ea typeface="Roboto"/>
                  <a:cs typeface="Roboto"/>
                  <a:sym typeface="Roboto"/>
                </a:rPr>
                <a:t>Όραμα μας είναι, η δημιουργία ενός ολοκληρωμένου αναπτυξιακού πόλου στην ευρύτερη περιοχή, με έμφαση στην καινοτομική ανάπτυξη &amp; τον ψηφιακό μετασχηματισμό των επιχειρήσεων</a:t>
              </a:r>
              <a:r>
                <a:rPr lang="en-US" sz="1333" dirty="0">
                  <a:solidFill>
                    <a:schemeClr val="dk2"/>
                  </a:solidFill>
                  <a:latin typeface="PF DinText Pro" panose="02000506020000020004" pitchFamily="2" charset="0"/>
                  <a:ea typeface="Roboto"/>
                  <a:cs typeface="Roboto"/>
                  <a:sym typeface="Roboto"/>
                </a:rPr>
                <a:t>.</a:t>
              </a:r>
              <a:endParaRPr lang="el-GR" sz="1333" dirty="0">
                <a:solidFill>
                  <a:schemeClr val="dk2"/>
                </a:solidFill>
                <a:latin typeface="PF DinText Pro" panose="02000506020000020004" pitchFamily="2" charset="0"/>
                <a:ea typeface="Roboto"/>
                <a:cs typeface="Roboto"/>
                <a:sym typeface="Roboto"/>
              </a:endParaRPr>
            </a:p>
          </p:txBody>
        </p:sp>
        <p:sp>
          <p:nvSpPr>
            <p:cNvPr id="5372" name="Google Shape;5372;p112"/>
            <p:cNvSpPr/>
            <p:nvPr/>
          </p:nvSpPr>
          <p:spPr>
            <a:xfrm>
              <a:off x="14267098" y="3879850"/>
              <a:ext cx="783754" cy="630417"/>
            </a:xfrm>
            <a:custGeom>
              <a:avLst/>
              <a:gdLst/>
              <a:ahLst/>
              <a:cxnLst/>
              <a:rect l="l" t="t" r="r" b="b"/>
              <a:pathLst>
                <a:path w="176" h="144" extrusionOk="0">
                  <a:moveTo>
                    <a:pt x="40" y="80"/>
                  </a:moveTo>
                  <a:cubicBezTo>
                    <a:pt x="27" y="80"/>
                    <a:pt x="16" y="91"/>
                    <a:pt x="16" y="104"/>
                  </a:cubicBezTo>
                  <a:cubicBezTo>
                    <a:pt x="16" y="106"/>
                    <a:pt x="18" y="108"/>
                    <a:pt x="20" y="108"/>
                  </a:cubicBezTo>
                  <a:cubicBezTo>
                    <a:pt x="22" y="108"/>
                    <a:pt x="24" y="106"/>
                    <a:pt x="24" y="104"/>
                  </a:cubicBezTo>
                  <a:cubicBezTo>
                    <a:pt x="24" y="95"/>
                    <a:pt x="31" y="88"/>
                    <a:pt x="40" y="88"/>
                  </a:cubicBezTo>
                  <a:cubicBezTo>
                    <a:pt x="42" y="88"/>
                    <a:pt x="44" y="86"/>
                    <a:pt x="44" y="84"/>
                  </a:cubicBezTo>
                  <a:cubicBezTo>
                    <a:pt x="44" y="82"/>
                    <a:pt x="42" y="80"/>
                    <a:pt x="40" y="80"/>
                  </a:cubicBezTo>
                  <a:moveTo>
                    <a:pt x="136" y="80"/>
                  </a:moveTo>
                  <a:cubicBezTo>
                    <a:pt x="123" y="80"/>
                    <a:pt x="112" y="91"/>
                    <a:pt x="112" y="104"/>
                  </a:cubicBezTo>
                  <a:cubicBezTo>
                    <a:pt x="112" y="106"/>
                    <a:pt x="114" y="108"/>
                    <a:pt x="116" y="108"/>
                  </a:cubicBezTo>
                  <a:cubicBezTo>
                    <a:pt x="118" y="108"/>
                    <a:pt x="120" y="106"/>
                    <a:pt x="120" y="104"/>
                  </a:cubicBezTo>
                  <a:cubicBezTo>
                    <a:pt x="120" y="95"/>
                    <a:pt x="127" y="88"/>
                    <a:pt x="136" y="88"/>
                  </a:cubicBezTo>
                  <a:cubicBezTo>
                    <a:pt x="138" y="88"/>
                    <a:pt x="140" y="86"/>
                    <a:pt x="140" y="84"/>
                  </a:cubicBezTo>
                  <a:cubicBezTo>
                    <a:pt x="140" y="82"/>
                    <a:pt x="138" y="80"/>
                    <a:pt x="136" y="80"/>
                  </a:cubicBezTo>
                  <a:moveTo>
                    <a:pt x="172" y="87"/>
                  </a:moveTo>
                  <a:cubicBezTo>
                    <a:pt x="143" y="16"/>
                    <a:pt x="143" y="16"/>
                    <a:pt x="143" y="16"/>
                  </a:cubicBezTo>
                  <a:cubicBezTo>
                    <a:pt x="143" y="16"/>
                    <a:pt x="143" y="16"/>
                    <a:pt x="143" y="16"/>
                  </a:cubicBezTo>
                  <a:cubicBezTo>
                    <a:pt x="139" y="7"/>
                    <a:pt x="130" y="0"/>
                    <a:pt x="120" y="0"/>
                  </a:cubicBezTo>
                  <a:cubicBezTo>
                    <a:pt x="107" y="0"/>
                    <a:pt x="96" y="11"/>
                    <a:pt x="96" y="24"/>
                  </a:cubicBezTo>
                  <a:cubicBezTo>
                    <a:pt x="80" y="24"/>
                    <a:pt x="80" y="24"/>
                    <a:pt x="80" y="24"/>
                  </a:cubicBezTo>
                  <a:cubicBezTo>
                    <a:pt x="80" y="11"/>
                    <a:pt x="69" y="0"/>
                    <a:pt x="56" y="0"/>
                  </a:cubicBezTo>
                  <a:cubicBezTo>
                    <a:pt x="46" y="0"/>
                    <a:pt x="37" y="7"/>
                    <a:pt x="33" y="16"/>
                  </a:cubicBezTo>
                  <a:cubicBezTo>
                    <a:pt x="33" y="16"/>
                    <a:pt x="33" y="16"/>
                    <a:pt x="33" y="16"/>
                  </a:cubicBezTo>
                  <a:cubicBezTo>
                    <a:pt x="4" y="87"/>
                    <a:pt x="4" y="87"/>
                    <a:pt x="4" y="87"/>
                  </a:cubicBezTo>
                  <a:cubicBezTo>
                    <a:pt x="1" y="92"/>
                    <a:pt x="0" y="98"/>
                    <a:pt x="0" y="104"/>
                  </a:cubicBezTo>
                  <a:cubicBezTo>
                    <a:pt x="0" y="126"/>
                    <a:pt x="18" y="144"/>
                    <a:pt x="40" y="144"/>
                  </a:cubicBezTo>
                  <a:cubicBezTo>
                    <a:pt x="59" y="144"/>
                    <a:pt x="75" y="130"/>
                    <a:pt x="79" y="112"/>
                  </a:cubicBezTo>
                  <a:cubicBezTo>
                    <a:pt x="97" y="112"/>
                    <a:pt x="97" y="112"/>
                    <a:pt x="97" y="112"/>
                  </a:cubicBezTo>
                  <a:cubicBezTo>
                    <a:pt x="101" y="130"/>
                    <a:pt x="117" y="144"/>
                    <a:pt x="136" y="144"/>
                  </a:cubicBezTo>
                  <a:cubicBezTo>
                    <a:pt x="158" y="144"/>
                    <a:pt x="176" y="126"/>
                    <a:pt x="176" y="104"/>
                  </a:cubicBezTo>
                  <a:cubicBezTo>
                    <a:pt x="176" y="98"/>
                    <a:pt x="175" y="92"/>
                    <a:pt x="172" y="87"/>
                  </a:cubicBezTo>
                  <a:moveTo>
                    <a:pt x="40" y="136"/>
                  </a:moveTo>
                  <a:cubicBezTo>
                    <a:pt x="22" y="136"/>
                    <a:pt x="8" y="122"/>
                    <a:pt x="8" y="104"/>
                  </a:cubicBezTo>
                  <a:cubicBezTo>
                    <a:pt x="8" y="86"/>
                    <a:pt x="22" y="72"/>
                    <a:pt x="40" y="72"/>
                  </a:cubicBezTo>
                  <a:cubicBezTo>
                    <a:pt x="58" y="72"/>
                    <a:pt x="72" y="86"/>
                    <a:pt x="72" y="104"/>
                  </a:cubicBezTo>
                  <a:cubicBezTo>
                    <a:pt x="72" y="122"/>
                    <a:pt x="58" y="136"/>
                    <a:pt x="40" y="136"/>
                  </a:cubicBezTo>
                  <a:moveTo>
                    <a:pt x="72" y="80"/>
                  </a:moveTo>
                  <a:cubicBezTo>
                    <a:pt x="65" y="70"/>
                    <a:pt x="53" y="64"/>
                    <a:pt x="40" y="64"/>
                  </a:cubicBezTo>
                  <a:cubicBezTo>
                    <a:pt x="33" y="64"/>
                    <a:pt x="26" y="66"/>
                    <a:pt x="20" y="69"/>
                  </a:cubicBezTo>
                  <a:cubicBezTo>
                    <a:pt x="41" y="17"/>
                    <a:pt x="41" y="17"/>
                    <a:pt x="41" y="17"/>
                  </a:cubicBezTo>
                  <a:cubicBezTo>
                    <a:pt x="41" y="17"/>
                    <a:pt x="41" y="17"/>
                    <a:pt x="41" y="17"/>
                  </a:cubicBezTo>
                  <a:cubicBezTo>
                    <a:pt x="44" y="12"/>
                    <a:pt x="50" y="8"/>
                    <a:pt x="56" y="8"/>
                  </a:cubicBezTo>
                  <a:cubicBezTo>
                    <a:pt x="64" y="8"/>
                    <a:pt x="71" y="14"/>
                    <a:pt x="72" y="23"/>
                  </a:cubicBezTo>
                  <a:cubicBezTo>
                    <a:pt x="72" y="23"/>
                    <a:pt x="72" y="23"/>
                    <a:pt x="72" y="23"/>
                  </a:cubicBezTo>
                  <a:lnTo>
                    <a:pt x="72" y="80"/>
                  </a:lnTo>
                  <a:close/>
                  <a:moveTo>
                    <a:pt x="96" y="104"/>
                  </a:moveTo>
                  <a:cubicBezTo>
                    <a:pt x="80" y="104"/>
                    <a:pt x="80" y="104"/>
                    <a:pt x="80" y="104"/>
                  </a:cubicBezTo>
                  <a:cubicBezTo>
                    <a:pt x="80" y="96"/>
                    <a:pt x="80" y="96"/>
                    <a:pt x="80" y="96"/>
                  </a:cubicBezTo>
                  <a:cubicBezTo>
                    <a:pt x="96" y="96"/>
                    <a:pt x="96" y="96"/>
                    <a:pt x="96" y="96"/>
                  </a:cubicBezTo>
                  <a:lnTo>
                    <a:pt x="96" y="104"/>
                  </a:lnTo>
                  <a:close/>
                  <a:moveTo>
                    <a:pt x="96" y="88"/>
                  </a:moveTo>
                  <a:cubicBezTo>
                    <a:pt x="80" y="88"/>
                    <a:pt x="80" y="88"/>
                    <a:pt x="80" y="88"/>
                  </a:cubicBezTo>
                  <a:cubicBezTo>
                    <a:pt x="80" y="32"/>
                    <a:pt x="80" y="32"/>
                    <a:pt x="80" y="32"/>
                  </a:cubicBezTo>
                  <a:cubicBezTo>
                    <a:pt x="96" y="32"/>
                    <a:pt x="96" y="32"/>
                    <a:pt x="96" y="32"/>
                  </a:cubicBezTo>
                  <a:lnTo>
                    <a:pt x="96" y="88"/>
                  </a:lnTo>
                  <a:close/>
                  <a:moveTo>
                    <a:pt x="104" y="23"/>
                  </a:moveTo>
                  <a:cubicBezTo>
                    <a:pt x="104" y="23"/>
                    <a:pt x="104" y="23"/>
                    <a:pt x="104" y="23"/>
                  </a:cubicBezTo>
                  <a:cubicBezTo>
                    <a:pt x="105" y="14"/>
                    <a:pt x="112" y="8"/>
                    <a:pt x="120" y="8"/>
                  </a:cubicBezTo>
                  <a:cubicBezTo>
                    <a:pt x="126" y="8"/>
                    <a:pt x="132" y="12"/>
                    <a:pt x="135" y="17"/>
                  </a:cubicBezTo>
                  <a:cubicBezTo>
                    <a:pt x="135" y="17"/>
                    <a:pt x="135" y="17"/>
                    <a:pt x="135" y="17"/>
                  </a:cubicBezTo>
                  <a:cubicBezTo>
                    <a:pt x="156" y="69"/>
                    <a:pt x="156" y="69"/>
                    <a:pt x="156" y="69"/>
                  </a:cubicBezTo>
                  <a:cubicBezTo>
                    <a:pt x="150" y="66"/>
                    <a:pt x="143" y="64"/>
                    <a:pt x="136" y="64"/>
                  </a:cubicBezTo>
                  <a:cubicBezTo>
                    <a:pt x="123" y="64"/>
                    <a:pt x="111" y="70"/>
                    <a:pt x="104" y="80"/>
                  </a:cubicBezTo>
                  <a:lnTo>
                    <a:pt x="104" y="23"/>
                  </a:lnTo>
                  <a:close/>
                  <a:moveTo>
                    <a:pt x="136" y="136"/>
                  </a:moveTo>
                  <a:cubicBezTo>
                    <a:pt x="118" y="136"/>
                    <a:pt x="104" y="122"/>
                    <a:pt x="104" y="104"/>
                  </a:cubicBezTo>
                  <a:cubicBezTo>
                    <a:pt x="104" y="86"/>
                    <a:pt x="118" y="72"/>
                    <a:pt x="136" y="72"/>
                  </a:cubicBezTo>
                  <a:cubicBezTo>
                    <a:pt x="154" y="72"/>
                    <a:pt x="168" y="86"/>
                    <a:pt x="168" y="104"/>
                  </a:cubicBezTo>
                  <a:cubicBezTo>
                    <a:pt x="168" y="122"/>
                    <a:pt x="154" y="136"/>
                    <a:pt x="136" y="136"/>
                  </a:cubicBezTo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0950" tIns="30467" rIns="60950" bIns="30467" anchor="t" anchorCtr="0">
              <a:noAutofit/>
            </a:bodyPr>
            <a:lstStyle/>
            <a:p>
              <a:endPara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5373" name="Google Shape;5373;p112"/>
          <p:cNvGrpSpPr/>
          <p:nvPr/>
        </p:nvGrpSpPr>
        <p:grpSpPr>
          <a:xfrm>
            <a:off x="4785680" y="2502069"/>
            <a:ext cx="2552700" cy="2757257"/>
            <a:chOff x="7229476" y="3810883"/>
            <a:chExt cx="3829050" cy="4135886"/>
          </a:xfrm>
        </p:grpSpPr>
        <p:sp>
          <p:nvSpPr>
            <p:cNvPr id="5374" name="Google Shape;5374;p112"/>
            <p:cNvSpPr txBox="1"/>
            <p:nvPr/>
          </p:nvSpPr>
          <p:spPr>
            <a:xfrm>
              <a:off x="7229476" y="5700712"/>
              <a:ext cx="3829050" cy="224605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0950" tIns="30467" rIns="60950" bIns="30467" anchor="t" anchorCtr="0">
              <a:spAutoFit/>
            </a:bodyPr>
            <a:lstStyle/>
            <a:p>
              <a:pPr algn="ctr"/>
              <a:r>
                <a:rPr lang="el-GR" sz="1333" dirty="0">
                  <a:solidFill>
                    <a:schemeClr val="dk2"/>
                  </a:solidFill>
                  <a:latin typeface="PF DinText Pro" panose="02000506020000020004" pitchFamily="2" charset="0"/>
                  <a:ea typeface="Roboto"/>
                  <a:cs typeface="Roboto"/>
                  <a:sym typeface="Roboto"/>
                </a:rPr>
                <a:t>Αποστολή μας είναι, η συμβολή στην επιχειρηματική, οικονομική και κοινωνική ανάπτυξη της Ξάνθης και της ευρύτερης περιοχής της Περιφέρειας Ανατολικής Μακεδονίας &amp; Θράκης στην οποία δραστηριοποιούμαστε.</a:t>
              </a:r>
              <a:endParaRPr lang="en-US" sz="1333" dirty="0">
                <a:solidFill>
                  <a:schemeClr val="dk2"/>
                </a:solidFill>
                <a:latin typeface="PF DinText Pro" panose="02000506020000020004" pitchFamily="2" charset="0"/>
                <a:ea typeface="Roboto"/>
                <a:cs typeface="Roboto"/>
                <a:sym typeface="Roboto"/>
              </a:endParaRPr>
            </a:p>
          </p:txBody>
        </p:sp>
        <p:sp>
          <p:nvSpPr>
            <p:cNvPr id="5375" name="Google Shape;5375;p112"/>
            <p:cNvSpPr txBox="1"/>
            <p:nvPr/>
          </p:nvSpPr>
          <p:spPr>
            <a:xfrm>
              <a:off x="7810502" y="4782324"/>
              <a:ext cx="2666999" cy="64629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0950" tIns="30467" rIns="60950" bIns="30467" anchor="t" anchorCtr="0">
              <a:spAutoFit/>
            </a:bodyPr>
            <a:lstStyle/>
            <a:p>
              <a:pPr algn="ctr"/>
              <a:r>
                <a:rPr lang="el-GR" sz="2400" dirty="0">
                  <a:solidFill>
                    <a:schemeClr val="dk1"/>
                  </a:solidFill>
                  <a:latin typeface="PF DinText Pro" panose="02000506020000020004" pitchFamily="2" charset="0"/>
                  <a:ea typeface="Roboto Condensed"/>
                  <a:cs typeface="Roboto Condensed"/>
                  <a:sym typeface="Roboto Condensed"/>
                </a:rPr>
                <a:t>η</a:t>
              </a:r>
              <a:r>
                <a:rPr lang="en-US" sz="2400" dirty="0">
                  <a:solidFill>
                    <a:schemeClr val="dk1"/>
                  </a:solidFill>
                  <a:latin typeface="PF DinText Pro" panose="02000506020000020004" pitchFamily="2" charset="0"/>
                  <a:ea typeface="Roboto Condensed"/>
                  <a:cs typeface="Roboto Condensed"/>
                  <a:sym typeface="Roboto Condensed"/>
                </a:rPr>
                <a:t> </a:t>
              </a:r>
              <a:r>
                <a:rPr lang="el-GR" sz="2400" dirty="0">
                  <a:solidFill>
                    <a:srgbClr val="00B27A"/>
                  </a:solidFill>
                  <a:latin typeface="PF DinText Pro" panose="02000506020000020004" pitchFamily="2" charset="0"/>
                  <a:ea typeface="Roboto Condensed"/>
                  <a:cs typeface="Roboto Condensed"/>
                  <a:sym typeface="Roboto Condensed"/>
                </a:rPr>
                <a:t>αποστολή </a:t>
              </a:r>
              <a:endParaRPr sz="2400" dirty="0">
                <a:solidFill>
                  <a:srgbClr val="00B27A"/>
                </a:solidFill>
                <a:latin typeface="PF DinText Pro" panose="02000506020000020004" pitchFamily="2" charset="0"/>
                <a:ea typeface="Roboto Condensed"/>
                <a:cs typeface="Roboto Condensed"/>
                <a:sym typeface="Roboto Condensed"/>
              </a:endParaRPr>
            </a:p>
          </p:txBody>
        </p:sp>
        <p:sp>
          <p:nvSpPr>
            <p:cNvPr id="5376" name="Google Shape;5376;p112"/>
            <p:cNvSpPr/>
            <p:nvPr/>
          </p:nvSpPr>
          <p:spPr>
            <a:xfrm>
              <a:off x="8742751" y="3810883"/>
              <a:ext cx="802499" cy="768350"/>
            </a:xfrm>
            <a:custGeom>
              <a:avLst/>
              <a:gdLst/>
              <a:ahLst/>
              <a:cxnLst/>
              <a:rect l="l" t="t" r="r" b="b"/>
              <a:pathLst>
                <a:path w="180" h="176" extrusionOk="0">
                  <a:moveTo>
                    <a:pt x="175" y="1"/>
                  </a:moveTo>
                  <a:cubicBezTo>
                    <a:pt x="174" y="0"/>
                    <a:pt x="171" y="0"/>
                    <a:pt x="168" y="0"/>
                  </a:cubicBezTo>
                  <a:cubicBezTo>
                    <a:pt x="151" y="0"/>
                    <a:pt x="107" y="12"/>
                    <a:pt x="84" y="36"/>
                  </a:cubicBezTo>
                  <a:cubicBezTo>
                    <a:pt x="78" y="41"/>
                    <a:pt x="60" y="58"/>
                    <a:pt x="55" y="64"/>
                  </a:cubicBezTo>
                  <a:cubicBezTo>
                    <a:pt x="41" y="68"/>
                    <a:pt x="21" y="76"/>
                    <a:pt x="10" y="87"/>
                  </a:cubicBezTo>
                  <a:cubicBezTo>
                    <a:pt x="10" y="87"/>
                    <a:pt x="24" y="87"/>
                    <a:pt x="40" y="98"/>
                  </a:cubicBezTo>
                  <a:cubicBezTo>
                    <a:pt x="38" y="107"/>
                    <a:pt x="41" y="118"/>
                    <a:pt x="50" y="126"/>
                  </a:cubicBezTo>
                  <a:cubicBezTo>
                    <a:pt x="56" y="133"/>
                    <a:pt x="64" y="136"/>
                    <a:pt x="72" y="136"/>
                  </a:cubicBezTo>
                  <a:cubicBezTo>
                    <a:pt x="74" y="136"/>
                    <a:pt x="76" y="136"/>
                    <a:pt x="79" y="136"/>
                  </a:cubicBezTo>
                  <a:cubicBezTo>
                    <a:pt x="89" y="152"/>
                    <a:pt x="89" y="166"/>
                    <a:pt x="89" y="166"/>
                  </a:cubicBezTo>
                  <a:cubicBezTo>
                    <a:pt x="100" y="155"/>
                    <a:pt x="108" y="135"/>
                    <a:pt x="112" y="121"/>
                  </a:cubicBezTo>
                  <a:cubicBezTo>
                    <a:pt x="118" y="116"/>
                    <a:pt x="135" y="98"/>
                    <a:pt x="140" y="92"/>
                  </a:cubicBezTo>
                  <a:cubicBezTo>
                    <a:pt x="168" y="64"/>
                    <a:pt x="180" y="7"/>
                    <a:pt x="175" y="1"/>
                  </a:cubicBezTo>
                  <a:moveTo>
                    <a:pt x="104" y="119"/>
                  </a:moveTo>
                  <a:cubicBezTo>
                    <a:pt x="101" y="129"/>
                    <a:pt x="97" y="139"/>
                    <a:pt x="93" y="147"/>
                  </a:cubicBezTo>
                  <a:cubicBezTo>
                    <a:pt x="91" y="142"/>
                    <a:pt x="89" y="137"/>
                    <a:pt x="85" y="131"/>
                  </a:cubicBezTo>
                  <a:cubicBezTo>
                    <a:pt x="84" y="129"/>
                    <a:pt x="81" y="128"/>
                    <a:pt x="79" y="128"/>
                  </a:cubicBezTo>
                  <a:cubicBezTo>
                    <a:pt x="78" y="128"/>
                    <a:pt x="77" y="128"/>
                    <a:pt x="77" y="128"/>
                  </a:cubicBezTo>
                  <a:cubicBezTo>
                    <a:pt x="75" y="128"/>
                    <a:pt x="73" y="128"/>
                    <a:pt x="72" y="128"/>
                  </a:cubicBezTo>
                  <a:cubicBezTo>
                    <a:pt x="66" y="128"/>
                    <a:pt x="60" y="126"/>
                    <a:pt x="55" y="121"/>
                  </a:cubicBezTo>
                  <a:cubicBezTo>
                    <a:pt x="49" y="114"/>
                    <a:pt x="46" y="107"/>
                    <a:pt x="48" y="99"/>
                  </a:cubicBezTo>
                  <a:cubicBezTo>
                    <a:pt x="49" y="96"/>
                    <a:pt x="48" y="93"/>
                    <a:pt x="45" y="91"/>
                  </a:cubicBezTo>
                  <a:cubicBezTo>
                    <a:pt x="39" y="87"/>
                    <a:pt x="34" y="85"/>
                    <a:pt x="29" y="83"/>
                  </a:cubicBezTo>
                  <a:cubicBezTo>
                    <a:pt x="37" y="79"/>
                    <a:pt x="47" y="75"/>
                    <a:pt x="57" y="72"/>
                  </a:cubicBezTo>
                  <a:cubicBezTo>
                    <a:pt x="58" y="72"/>
                    <a:pt x="58" y="72"/>
                    <a:pt x="58" y="72"/>
                  </a:cubicBezTo>
                  <a:cubicBezTo>
                    <a:pt x="104" y="118"/>
                    <a:pt x="104" y="118"/>
                    <a:pt x="104" y="118"/>
                  </a:cubicBezTo>
                  <a:cubicBezTo>
                    <a:pt x="104" y="118"/>
                    <a:pt x="104" y="118"/>
                    <a:pt x="104" y="119"/>
                  </a:cubicBezTo>
                  <a:moveTo>
                    <a:pt x="134" y="87"/>
                  </a:moveTo>
                  <a:cubicBezTo>
                    <a:pt x="133" y="88"/>
                    <a:pt x="130" y="91"/>
                    <a:pt x="128" y="94"/>
                  </a:cubicBezTo>
                  <a:cubicBezTo>
                    <a:pt x="122" y="99"/>
                    <a:pt x="114" y="108"/>
                    <a:pt x="110" y="112"/>
                  </a:cubicBezTo>
                  <a:cubicBezTo>
                    <a:pt x="64" y="66"/>
                    <a:pt x="64" y="66"/>
                    <a:pt x="64" y="66"/>
                  </a:cubicBezTo>
                  <a:cubicBezTo>
                    <a:pt x="68" y="62"/>
                    <a:pt x="77" y="54"/>
                    <a:pt x="82" y="49"/>
                  </a:cubicBezTo>
                  <a:cubicBezTo>
                    <a:pt x="85" y="46"/>
                    <a:pt x="88" y="43"/>
                    <a:pt x="89" y="42"/>
                  </a:cubicBezTo>
                  <a:cubicBezTo>
                    <a:pt x="111" y="20"/>
                    <a:pt x="152" y="8"/>
                    <a:pt x="168" y="8"/>
                  </a:cubicBezTo>
                  <a:cubicBezTo>
                    <a:pt x="168" y="21"/>
                    <a:pt x="157" y="64"/>
                    <a:pt x="134" y="87"/>
                  </a:cubicBezTo>
                  <a:moveTo>
                    <a:pt x="31" y="98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78" y="145"/>
                    <a:pt x="78" y="145"/>
                    <a:pt x="78" y="145"/>
                  </a:cubicBezTo>
                  <a:cubicBezTo>
                    <a:pt x="76" y="145"/>
                    <a:pt x="75" y="145"/>
                    <a:pt x="74" y="145"/>
                  </a:cubicBezTo>
                  <a:cubicBezTo>
                    <a:pt x="50" y="145"/>
                    <a:pt x="28" y="122"/>
                    <a:pt x="31" y="98"/>
                  </a:cubicBezTo>
                  <a:moveTo>
                    <a:pt x="14" y="162"/>
                  </a:moveTo>
                  <a:cubicBezTo>
                    <a:pt x="29" y="125"/>
                    <a:pt x="29" y="125"/>
                    <a:pt x="29" y="125"/>
                  </a:cubicBezTo>
                  <a:cubicBezTo>
                    <a:pt x="31" y="129"/>
                    <a:pt x="33" y="132"/>
                    <a:pt x="36" y="136"/>
                  </a:cubicBezTo>
                  <a:cubicBezTo>
                    <a:pt x="40" y="140"/>
                    <a:pt x="45" y="144"/>
                    <a:pt x="51" y="147"/>
                  </a:cubicBezTo>
                  <a:lnTo>
                    <a:pt x="14" y="162"/>
                  </a:lnTo>
                  <a:close/>
                  <a:moveTo>
                    <a:pt x="84" y="64"/>
                  </a:moveTo>
                  <a:cubicBezTo>
                    <a:pt x="82" y="64"/>
                    <a:pt x="80" y="66"/>
                    <a:pt x="80" y="68"/>
                  </a:cubicBezTo>
                  <a:cubicBezTo>
                    <a:pt x="80" y="70"/>
                    <a:pt x="82" y="72"/>
                    <a:pt x="84" y="72"/>
                  </a:cubicBezTo>
                  <a:cubicBezTo>
                    <a:pt x="86" y="72"/>
                    <a:pt x="88" y="70"/>
                    <a:pt x="88" y="68"/>
                  </a:cubicBezTo>
                  <a:cubicBezTo>
                    <a:pt x="88" y="66"/>
                    <a:pt x="86" y="64"/>
                    <a:pt x="84" y="64"/>
                  </a:cubicBezTo>
                  <a:moveTo>
                    <a:pt x="108" y="96"/>
                  </a:moveTo>
                  <a:cubicBezTo>
                    <a:pt x="110" y="96"/>
                    <a:pt x="112" y="94"/>
                    <a:pt x="112" y="92"/>
                  </a:cubicBezTo>
                  <a:cubicBezTo>
                    <a:pt x="112" y="90"/>
                    <a:pt x="110" y="88"/>
                    <a:pt x="108" y="88"/>
                  </a:cubicBezTo>
                  <a:cubicBezTo>
                    <a:pt x="106" y="88"/>
                    <a:pt x="104" y="90"/>
                    <a:pt x="104" y="92"/>
                  </a:cubicBezTo>
                  <a:cubicBezTo>
                    <a:pt x="104" y="94"/>
                    <a:pt x="106" y="96"/>
                    <a:pt x="108" y="96"/>
                  </a:cubicBezTo>
                  <a:moveTo>
                    <a:pt x="132" y="56"/>
                  </a:moveTo>
                  <a:cubicBezTo>
                    <a:pt x="139" y="56"/>
                    <a:pt x="144" y="51"/>
                    <a:pt x="144" y="44"/>
                  </a:cubicBezTo>
                  <a:cubicBezTo>
                    <a:pt x="144" y="37"/>
                    <a:pt x="139" y="32"/>
                    <a:pt x="132" y="32"/>
                  </a:cubicBezTo>
                  <a:cubicBezTo>
                    <a:pt x="125" y="32"/>
                    <a:pt x="120" y="37"/>
                    <a:pt x="120" y="44"/>
                  </a:cubicBezTo>
                  <a:cubicBezTo>
                    <a:pt x="120" y="51"/>
                    <a:pt x="125" y="56"/>
                    <a:pt x="132" y="56"/>
                  </a:cubicBezTo>
                  <a:moveTo>
                    <a:pt x="132" y="40"/>
                  </a:moveTo>
                  <a:cubicBezTo>
                    <a:pt x="134" y="40"/>
                    <a:pt x="136" y="42"/>
                    <a:pt x="136" y="44"/>
                  </a:cubicBezTo>
                  <a:cubicBezTo>
                    <a:pt x="136" y="46"/>
                    <a:pt x="134" y="48"/>
                    <a:pt x="132" y="48"/>
                  </a:cubicBezTo>
                  <a:cubicBezTo>
                    <a:pt x="130" y="48"/>
                    <a:pt x="128" y="46"/>
                    <a:pt x="128" y="44"/>
                  </a:cubicBezTo>
                  <a:cubicBezTo>
                    <a:pt x="128" y="42"/>
                    <a:pt x="130" y="40"/>
                    <a:pt x="132" y="40"/>
                  </a:cubicBezTo>
                  <a:moveTo>
                    <a:pt x="96" y="84"/>
                  </a:moveTo>
                  <a:cubicBezTo>
                    <a:pt x="98" y="84"/>
                    <a:pt x="100" y="82"/>
                    <a:pt x="100" y="80"/>
                  </a:cubicBezTo>
                  <a:cubicBezTo>
                    <a:pt x="100" y="78"/>
                    <a:pt x="98" y="76"/>
                    <a:pt x="96" y="76"/>
                  </a:cubicBezTo>
                  <a:cubicBezTo>
                    <a:pt x="94" y="76"/>
                    <a:pt x="92" y="78"/>
                    <a:pt x="92" y="80"/>
                  </a:cubicBezTo>
                  <a:cubicBezTo>
                    <a:pt x="92" y="82"/>
                    <a:pt x="94" y="84"/>
                    <a:pt x="96" y="84"/>
                  </a:cubicBezTo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0950" tIns="30467" rIns="60950" bIns="30467" anchor="t" anchorCtr="0">
              <a:noAutofit/>
            </a:bodyPr>
            <a:lstStyle/>
            <a:p>
              <a:endParaRPr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5377" name="Google Shape;5377;p112"/>
          <p:cNvGrpSpPr/>
          <p:nvPr/>
        </p:nvGrpSpPr>
        <p:grpSpPr>
          <a:xfrm>
            <a:off x="8555827" y="3141633"/>
            <a:ext cx="2552700" cy="2519871"/>
            <a:chOff x="1714500" y="4782324"/>
            <a:chExt cx="3829050" cy="3779809"/>
          </a:xfrm>
        </p:grpSpPr>
        <p:sp>
          <p:nvSpPr>
            <p:cNvPr id="5378" name="Google Shape;5378;p112"/>
            <p:cNvSpPr txBox="1"/>
            <p:nvPr/>
          </p:nvSpPr>
          <p:spPr>
            <a:xfrm>
              <a:off x="1714500" y="5700713"/>
              <a:ext cx="3829050" cy="286142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0950" tIns="30467" rIns="60950" bIns="30467" anchor="t" anchorCtr="0">
              <a:spAutoFit/>
            </a:bodyPr>
            <a:lstStyle/>
            <a:p>
              <a:pPr algn="ctr"/>
              <a:r>
                <a:rPr lang="el-GR" sz="1333" dirty="0">
                  <a:solidFill>
                    <a:schemeClr val="dk2"/>
                  </a:solidFill>
                  <a:latin typeface="PF DinText Pro" panose="02000506020000020004" pitchFamily="2" charset="0"/>
                  <a:ea typeface="Roboto"/>
                  <a:cs typeface="Roboto"/>
                  <a:sym typeface="Roboto"/>
                </a:rPr>
                <a:t>Το γιατί μας είναι, η συνεχής ανάπτυξη των ανθρώπων μας σε υψηλό επίπεδο ώστε αυτοί με τη σειρά τους να αναπτύξουν τους ανθρώπους με τους οποίους επικοινωνούν και να τους επηρεάσουν θετικά καθώς η θετική αυτή επίδραση θα δράσει πολλαπλασιαστικά για όλους.</a:t>
              </a:r>
              <a:endParaRPr lang="en-US" sz="1333" dirty="0">
                <a:solidFill>
                  <a:schemeClr val="dk2"/>
                </a:solidFill>
                <a:latin typeface="PF DinText Pro" panose="02000506020000020004" pitchFamily="2" charset="0"/>
                <a:ea typeface="Roboto"/>
                <a:cs typeface="Roboto"/>
                <a:sym typeface="Roboto"/>
              </a:endParaRPr>
            </a:p>
          </p:txBody>
        </p:sp>
        <p:sp>
          <p:nvSpPr>
            <p:cNvPr id="5379" name="Google Shape;5379;p112"/>
            <p:cNvSpPr txBox="1"/>
            <p:nvPr/>
          </p:nvSpPr>
          <p:spPr>
            <a:xfrm>
              <a:off x="2295527" y="4782324"/>
              <a:ext cx="2666999" cy="64629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0950" tIns="30467" rIns="60950" bIns="30467" anchor="t" anchorCtr="0">
              <a:spAutoFit/>
            </a:bodyPr>
            <a:lstStyle/>
            <a:p>
              <a:pPr algn="ctr"/>
              <a:r>
                <a:rPr lang="el-GR" sz="2400" dirty="0">
                  <a:solidFill>
                    <a:schemeClr val="dk1"/>
                  </a:solidFill>
                  <a:latin typeface="PF DinText Pro" panose="02000506020000020004" pitchFamily="2" charset="0"/>
                  <a:ea typeface="Roboto Condensed"/>
                  <a:cs typeface="Roboto Condensed"/>
                  <a:sym typeface="Roboto Condensed"/>
                </a:rPr>
                <a:t>το</a:t>
              </a:r>
              <a:r>
                <a:rPr lang="en-US" sz="2400" dirty="0">
                  <a:solidFill>
                    <a:schemeClr val="dk1"/>
                  </a:solidFill>
                  <a:latin typeface="PF DinText Pro" panose="02000506020000020004" pitchFamily="2" charset="0"/>
                  <a:ea typeface="Roboto Condensed"/>
                  <a:cs typeface="Roboto Condensed"/>
                  <a:sym typeface="Roboto Condensed"/>
                </a:rPr>
                <a:t> </a:t>
              </a:r>
              <a:r>
                <a:rPr lang="el-GR" sz="2400" dirty="0">
                  <a:solidFill>
                    <a:srgbClr val="00B27A"/>
                  </a:solidFill>
                  <a:latin typeface="PF DinText Pro" panose="02000506020000020004" pitchFamily="2" charset="0"/>
                  <a:ea typeface="Roboto Condensed"/>
                  <a:cs typeface="Roboto Condensed"/>
                  <a:sym typeface="Roboto Condensed"/>
                </a:rPr>
                <a:t>γιατί</a:t>
              </a:r>
              <a:endParaRPr sz="2400" dirty="0">
                <a:solidFill>
                  <a:srgbClr val="00B27A"/>
                </a:solidFill>
                <a:latin typeface="PF DinText Pro" panose="02000506020000020004" pitchFamily="2" charset="0"/>
                <a:ea typeface="Roboto Condensed"/>
                <a:cs typeface="Roboto Condensed"/>
                <a:sym typeface="Roboto Condensed"/>
              </a:endParaRPr>
            </a:p>
          </p:txBody>
        </p:sp>
      </p:grpSp>
      <p:cxnSp>
        <p:nvCxnSpPr>
          <p:cNvPr id="17" name="Ευθεία γραμμή σύνδεσης 16">
            <a:extLst>
              <a:ext uri="{FF2B5EF4-FFF2-40B4-BE49-F238E27FC236}">
                <a16:creationId xmlns:a16="http://schemas.microsoft.com/office/drawing/2014/main" id="{7BC16EC5-7B99-4FE3-A594-345EB07867A1}"/>
              </a:ext>
            </a:extLst>
          </p:cNvPr>
          <p:cNvCxnSpPr>
            <a:cxnSpLocks/>
          </p:cNvCxnSpPr>
          <p:nvPr/>
        </p:nvCxnSpPr>
        <p:spPr>
          <a:xfrm>
            <a:off x="468489" y="387291"/>
            <a:ext cx="0" cy="773994"/>
          </a:xfrm>
          <a:prstGeom prst="line">
            <a:avLst/>
          </a:prstGeom>
          <a:ln w="76200">
            <a:solidFill>
              <a:srgbClr val="00B27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Question Mark Vector Icon, Question Icons, Mark Icons, Question Clipart PNG  and Vector with Transparent Background for Free Download">
            <a:extLst>
              <a:ext uri="{FF2B5EF4-FFF2-40B4-BE49-F238E27FC236}">
                <a16:creationId xmlns:a16="http://schemas.microsoft.com/office/drawing/2014/main" id="{D9573B86-92A7-4237-9A19-DC97C934DE2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849" t="25668" r="30039" b="22006"/>
          <a:stretch/>
        </p:blipFill>
        <p:spPr bwMode="auto">
          <a:xfrm>
            <a:off x="9607603" y="2517459"/>
            <a:ext cx="362571" cy="51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Εικόνα 24">
            <a:extLst>
              <a:ext uri="{FF2B5EF4-FFF2-40B4-BE49-F238E27FC236}">
                <a16:creationId xmlns:a16="http://schemas.microsoft.com/office/drawing/2014/main" id="{195F41E3-7FF0-4F73-9A25-A245B90F226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73" y="5930901"/>
            <a:ext cx="1120128" cy="8128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5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6" name="Google Shape;5366;p112"/>
          <p:cNvSpPr txBox="1">
            <a:spLocks noGrp="1"/>
          </p:cNvSpPr>
          <p:nvPr>
            <p:ph type="title"/>
          </p:nvPr>
        </p:nvSpPr>
        <p:spPr>
          <a:xfrm>
            <a:off x="584200" y="380941"/>
            <a:ext cx="3632200" cy="892526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60950" tIns="30467" rIns="60950" bIns="30467" rtlCol="0" anchor="t" anchorCtr="0">
            <a:spAutoFit/>
          </a:bodyPr>
          <a:lstStyle/>
          <a:p>
            <a:r>
              <a:rPr lang="el-GR" dirty="0">
                <a:solidFill>
                  <a:srgbClr val="535766"/>
                </a:solidFill>
              </a:rPr>
              <a:t>οι</a:t>
            </a:r>
            <a:br>
              <a:rPr lang="en-US" dirty="0"/>
            </a:br>
            <a:r>
              <a:rPr lang="el-GR" dirty="0">
                <a:solidFill>
                  <a:srgbClr val="00B07B"/>
                </a:solidFill>
              </a:rPr>
              <a:t>υπηρεσίες μας</a:t>
            </a:r>
            <a:endParaRPr dirty="0">
              <a:solidFill>
                <a:srgbClr val="00B07B"/>
              </a:solidFill>
            </a:endParaRPr>
          </a:p>
        </p:txBody>
      </p:sp>
      <p:cxnSp>
        <p:nvCxnSpPr>
          <p:cNvPr id="17" name="Ευθεία γραμμή σύνδεσης 16">
            <a:extLst>
              <a:ext uri="{FF2B5EF4-FFF2-40B4-BE49-F238E27FC236}">
                <a16:creationId xmlns:a16="http://schemas.microsoft.com/office/drawing/2014/main" id="{7BC16EC5-7B99-4FE3-A594-345EB07867A1}"/>
              </a:ext>
            </a:extLst>
          </p:cNvPr>
          <p:cNvCxnSpPr>
            <a:cxnSpLocks/>
          </p:cNvCxnSpPr>
          <p:nvPr/>
        </p:nvCxnSpPr>
        <p:spPr>
          <a:xfrm>
            <a:off x="468489" y="387291"/>
            <a:ext cx="0" cy="773994"/>
          </a:xfrm>
          <a:prstGeom prst="line">
            <a:avLst/>
          </a:prstGeom>
          <a:ln w="76200">
            <a:solidFill>
              <a:srgbClr val="00B27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Freeform 37">
            <a:extLst>
              <a:ext uri="{FF2B5EF4-FFF2-40B4-BE49-F238E27FC236}">
                <a16:creationId xmlns:a16="http://schemas.microsoft.com/office/drawing/2014/main" id="{CED8EDFC-279F-4900-96E3-99AD78F36708}"/>
              </a:ext>
            </a:extLst>
          </p:cNvPr>
          <p:cNvSpPr>
            <a:spLocks noChangeAspect="1"/>
          </p:cNvSpPr>
          <p:nvPr/>
        </p:nvSpPr>
        <p:spPr bwMode="auto">
          <a:xfrm>
            <a:off x="7336720" y="4105523"/>
            <a:ext cx="2420360" cy="2757029"/>
          </a:xfrm>
          <a:custGeom>
            <a:avLst/>
            <a:gdLst>
              <a:gd name="T0" fmla="*/ 470 w 588"/>
              <a:gd name="T1" fmla="*/ 274 h 1010"/>
              <a:gd name="T2" fmla="*/ 543 w 588"/>
              <a:gd name="T3" fmla="*/ 164 h 1010"/>
              <a:gd name="T4" fmla="*/ 588 w 588"/>
              <a:gd name="T5" fmla="*/ 13 h 1010"/>
              <a:gd name="T6" fmla="*/ 580 w 588"/>
              <a:gd name="T7" fmla="*/ 9 h 1010"/>
              <a:gd name="T8" fmla="*/ 531 w 588"/>
              <a:gd name="T9" fmla="*/ 143 h 1010"/>
              <a:gd name="T10" fmla="*/ 456 w 588"/>
              <a:gd name="T11" fmla="*/ 237 h 1010"/>
              <a:gd name="T12" fmla="*/ 454 w 588"/>
              <a:gd name="T13" fmla="*/ 238 h 1010"/>
              <a:gd name="T14" fmla="*/ 310 w 588"/>
              <a:gd name="T15" fmla="*/ 0 h 1010"/>
              <a:gd name="T16" fmla="*/ 272 w 588"/>
              <a:gd name="T17" fmla="*/ 25 h 1010"/>
              <a:gd name="T18" fmla="*/ 401 w 588"/>
              <a:gd name="T19" fmla="*/ 434 h 1010"/>
              <a:gd name="T20" fmla="*/ 234 w 588"/>
              <a:gd name="T21" fmla="*/ 365 h 1010"/>
              <a:gd name="T22" fmla="*/ 106 w 588"/>
              <a:gd name="T23" fmla="*/ 257 h 1010"/>
              <a:gd name="T24" fmla="*/ 12 w 588"/>
              <a:gd name="T25" fmla="*/ 95 h 1010"/>
              <a:gd name="T26" fmla="*/ 0 w 588"/>
              <a:gd name="T27" fmla="*/ 101 h 1010"/>
              <a:gd name="T28" fmla="*/ 90 w 588"/>
              <a:gd name="T29" fmla="*/ 284 h 1010"/>
              <a:gd name="T30" fmla="*/ 218 w 588"/>
              <a:gd name="T31" fmla="*/ 413 h 1010"/>
              <a:gd name="T32" fmla="*/ 406 w 588"/>
              <a:gd name="T33" fmla="*/ 511 h 1010"/>
              <a:gd name="T34" fmla="*/ 331 w 588"/>
              <a:gd name="T35" fmla="*/ 1010 h 1010"/>
              <a:gd name="T36" fmla="*/ 557 w 588"/>
              <a:gd name="T37" fmla="*/ 1010 h 1010"/>
              <a:gd name="T38" fmla="*/ 546 w 588"/>
              <a:gd name="T39" fmla="*/ 509 h 1010"/>
              <a:gd name="T40" fmla="*/ 470 w 588"/>
              <a:gd name="T41" fmla="*/ 274 h 10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588" h="1010">
                <a:moveTo>
                  <a:pt x="470" y="274"/>
                </a:moveTo>
                <a:cubicBezTo>
                  <a:pt x="498" y="243"/>
                  <a:pt x="523" y="207"/>
                  <a:pt x="543" y="164"/>
                </a:cubicBezTo>
                <a:cubicBezTo>
                  <a:pt x="564" y="120"/>
                  <a:pt x="581" y="71"/>
                  <a:pt x="588" y="13"/>
                </a:cubicBezTo>
                <a:cubicBezTo>
                  <a:pt x="580" y="9"/>
                  <a:pt x="580" y="9"/>
                  <a:pt x="580" y="9"/>
                </a:cubicBezTo>
                <a:cubicBezTo>
                  <a:pt x="571" y="60"/>
                  <a:pt x="552" y="106"/>
                  <a:pt x="531" y="143"/>
                </a:cubicBezTo>
                <a:cubicBezTo>
                  <a:pt x="509" y="181"/>
                  <a:pt x="483" y="212"/>
                  <a:pt x="456" y="237"/>
                </a:cubicBezTo>
                <a:cubicBezTo>
                  <a:pt x="455" y="238"/>
                  <a:pt x="455" y="238"/>
                  <a:pt x="454" y="238"/>
                </a:cubicBezTo>
                <a:cubicBezTo>
                  <a:pt x="415" y="153"/>
                  <a:pt x="366" y="73"/>
                  <a:pt x="310" y="0"/>
                </a:cubicBezTo>
                <a:cubicBezTo>
                  <a:pt x="272" y="25"/>
                  <a:pt x="272" y="25"/>
                  <a:pt x="272" y="25"/>
                </a:cubicBezTo>
                <a:cubicBezTo>
                  <a:pt x="346" y="158"/>
                  <a:pt x="386" y="295"/>
                  <a:pt x="401" y="434"/>
                </a:cubicBezTo>
                <a:cubicBezTo>
                  <a:pt x="344" y="419"/>
                  <a:pt x="287" y="397"/>
                  <a:pt x="234" y="365"/>
                </a:cubicBezTo>
                <a:cubicBezTo>
                  <a:pt x="188" y="337"/>
                  <a:pt x="145" y="301"/>
                  <a:pt x="106" y="257"/>
                </a:cubicBezTo>
                <a:cubicBezTo>
                  <a:pt x="68" y="212"/>
                  <a:pt x="32" y="157"/>
                  <a:pt x="12" y="95"/>
                </a:cubicBezTo>
                <a:cubicBezTo>
                  <a:pt x="0" y="101"/>
                  <a:pt x="0" y="101"/>
                  <a:pt x="0" y="101"/>
                </a:cubicBezTo>
                <a:cubicBezTo>
                  <a:pt x="18" y="172"/>
                  <a:pt x="52" y="232"/>
                  <a:pt x="90" y="284"/>
                </a:cubicBezTo>
                <a:cubicBezTo>
                  <a:pt x="128" y="335"/>
                  <a:pt x="172" y="378"/>
                  <a:pt x="218" y="413"/>
                </a:cubicBezTo>
                <a:cubicBezTo>
                  <a:pt x="278" y="457"/>
                  <a:pt x="341" y="489"/>
                  <a:pt x="406" y="511"/>
                </a:cubicBezTo>
                <a:cubicBezTo>
                  <a:pt x="412" y="679"/>
                  <a:pt x="383" y="847"/>
                  <a:pt x="331" y="1010"/>
                </a:cubicBezTo>
                <a:cubicBezTo>
                  <a:pt x="557" y="1010"/>
                  <a:pt x="557" y="1010"/>
                  <a:pt x="557" y="1010"/>
                </a:cubicBezTo>
                <a:cubicBezTo>
                  <a:pt x="583" y="820"/>
                  <a:pt x="587" y="695"/>
                  <a:pt x="546" y="509"/>
                </a:cubicBezTo>
                <a:cubicBezTo>
                  <a:pt x="528" y="428"/>
                  <a:pt x="503" y="349"/>
                  <a:pt x="470" y="274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182843" tIns="91422" rIns="182843" bIns="91422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22" name="Google Shape;12503;p423">
            <a:extLst>
              <a:ext uri="{FF2B5EF4-FFF2-40B4-BE49-F238E27FC236}">
                <a16:creationId xmlns:a16="http://schemas.microsoft.com/office/drawing/2014/main" id="{55182AC0-F36D-46D2-BED0-5AD0824C5429}"/>
              </a:ext>
            </a:extLst>
          </p:cNvPr>
          <p:cNvSpPr>
            <a:spLocks noChangeAspect="1"/>
          </p:cNvSpPr>
          <p:nvPr/>
        </p:nvSpPr>
        <p:spPr>
          <a:xfrm>
            <a:off x="7676115" y="24765"/>
            <a:ext cx="1357201" cy="1357200"/>
          </a:xfrm>
          <a:prstGeom prst="ellipse">
            <a:avLst/>
          </a:prstGeom>
          <a:solidFill>
            <a:srgbClr val="EE733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27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3" name="Google Shape;12505;p423">
            <a:extLst>
              <a:ext uri="{FF2B5EF4-FFF2-40B4-BE49-F238E27FC236}">
                <a16:creationId xmlns:a16="http://schemas.microsoft.com/office/drawing/2014/main" id="{9CBCC032-812A-4535-9A69-091AD5C7DB5C}"/>
              </a:ext>
            </a:extLst>
          </p:cNvPr>
          <p:cNvSpPr>
            <a:spLocks noChangeAspect="1"/>
          </p:cNvSpPr>
          <p:nvPr/>
        </p:nvSpPr>
        <p:spPr>
          <a:xfrm>
            <a:off x="9801836" y="1750254"/>
            <a:ext cx="1357202" cy="1357200"/>
          </a:xfrm>
          <a:prstGeom prst="ellipse">
            <a:avLst/>
          </a:prstGeom>
          <a:solidFill>
            <a:srgbClr val="5FC5E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27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4" name="Google Shape;12506;p423">
            <a:extLst>
              <a:ext uri="{FF2B5EF4-FFF2-40B4-BE49-F238E27FC236}">
                <a16:creationId xmlns:a16="http://schemas.microsoft.com/office/drawing/2014/main" id="{E14475D5-909B-4161-B1AA-B2FB7DDBF0AC}"/>
              </a:ext>
            </a:extLst>
          </p:cNvPr>
          <p:cNvSpPr txBox="1"/>
          <p:nvPr/>
        </p:nvSpPr>
        <p:spPr>
          <a:xfrm>
            <a:off x="9729399" y="2242774"/>
            <a:ext cx="1446174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r>
              <a:rPr lang="en-US" sz="2000" b="1" kern="0" dirty="0">
                <a:solidFill>
                  <a:srgbClr val="FFFFFF"/>
                </a:solidFill>
                <a:latin typeface="PF DinText Pro" panose="02000506020000020004" pitchFamily="2" charset="0"/>
                <a:ea typeface="Roboto Condensed"/>
                <a:cs typeface="Roboto Condensed"/>
                <a:sym typeface="Roboto Condensed"/>
              </a:rPr>
              <a:t>#ena</a:t>
            </a:r>
            <a:r>
              <a:rPr lang="en-US" sz="2000" kern="0" dirty="0">
                <a:solidFill>
                  <a:srgbClr val="FFFFFF"/>
                </a:solidFill>
                <a:latin typeface="PF DinText Pro" panose="02000506020000020004" pitchFamily="2" charset="0"/>
                <a:ea typeface="Roboto Condensed"/>
                <a:cs typeface="Roboto Condensed"/>
                <a:sym typeface="Roboto Condensed"/>
              </a:rPr>
              <a:t>digital</a:t>
            </a:r>
            <a:endParaRPr sz="1400" kern="0" dirty="0">
              <a:solidFill>
                <a:srgbClr val="FFFFFF"/>
              </a:solidFill>
              <a:latin typeface="PF DinText Pro" panose="02000506020000020004" pitchFamily="2" charset="0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25" name="Google Shape;12506;p423">
            <a:extLst>
              <a:ext uri="{FF2B5EF4-FFF2-40B4-BE49-F238E27FC236}">
                <a16:creationId xmlns:a16="http://schemas.microsoft.com/office/drawing/2014/main" id="{4A53CEA7-2EEE-4AF1-A171-377F8D409B15}"/>
              </a:ext>
            </a:extLst>
          </p:cNvPr>
          <p:cNvSpPr txBox="1"/>
          <p:nvPr/>
        </p:nvSpPr>
        <p:spPr>
          <a:xfrm>
            <a:off x="7425914" y="462760"/>
            <a:ext cx="1857602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r>
              <a:rPr lang="en-US" b="1" kern="0" dirty="0">
                <a:solidFill>
                  <a:srgbClr val="FFFFFF"/>
                </a:solidFill>
                <a:latin typeface="PF DinText Pro" panose="02000506020000020004" pitchFamily="2" charset="0"/>
                <a:ea typeface="Roboto Condensed"/>
                <a:cs typeface="Roboto Condensed"/>
                <a:sym typeface="Roboto Condensed"/>
              </a:rPr>
              <a:t>#ena</a:t>
            </a:r>
            <a:r>
              <a:rPr lang="en-US" kern="0" dirty="0">
                <a:solidFill>
                  <a:srgbClr val="FFFFFF"/>
                </a:solidFill>
                <a:latin typeface="PF DinText Pro" panose="02000506020000020004" pitchFamily="2" charset="0"/>
                <a:ea typeface="Roboto Condensed"/>
                <a:cs typeface="Roboto Condensed"/>
                <a:sym typeface="Roboto Condensed"/>
              </a:rPr>
              <a:t>training</a:t>
            </a:r>
            <a:endParaRPr sz="1200" kern="0" dirty="0">
              <a:solidFill>
                <a:srgbClr val="FFFFFF"/>
              </a:solidFill>
              <a:latin typeface="PF DinText Pro" panose="02000506020000020004" pitchFamily="2" charset="0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26" name="Google Shape;12507;p423">
            <a:extLst>
              <a:ext uri="{FF2B5EF4-FFF2-40B4-BE49-F238E27FC236}">
                <a16:creationId xmlns:a16="http://schemas.microsoft.com/office/drawing/2014/main" id="{DAB48651-8A8F-4C5E-BC12-29080687BA74}"/>
              </a:ext>
            </a:extLst>
          </p:cNvPr>
          <p:cNvSpPr>
            <a:spLocks noChangeAspect="1"/>
          </p:cNvSpPr>
          <p:nvPr/>
        </p:nvSpPr>
        <p:spPr>
          <a:xfrm>
            <a:off x="9283516" y="245082"/>
            <a:ext cx="1357200" cy="1357200"/>
          </a:xfrm>
          <a:prstGeom prst="ellipse">
            <a:avLst/>
          </a:prstGeom>
          <a:solidFill>
            <a:srgbClr val="4C439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27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7" name="Google Shape;12508;p423">
            <a:extLst>
              <a:ext uri="{FF2B5EF4-FFF2-40B4-BE49-F238E27FC236}">
                <a16:creationId xmlns:a16="http://schemas.microsoft.com/office/drawing/2014/main" id="{A4C98867-D952-446A-B00C-E0DB39E56408}"/>
              </a:ext>
            </a:extLst>
          </p:cNvPr>
          <p:cNvSpPr txBox="1"/>
          <p:nvPr/>
        </p:nvSpPr>
        <p:spPr>
          <a:xfrm>
            <a:off x="9160637" y="678877"/>
            <a:ext cx="1651277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r>
              <a:rPr lang="en-US" sz="2000" b="1" kern="0" dirty="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#</a:t>
            </a:r>
            <a:r>
              <a:rPr lang="en-US" sz="2000" b="1" kern="0" dirty="0">
                <a:solidFill>
                  <a:srgbClr val="FFFFFF"/>
                </a:solidFill>
                <a:latin typeface="PF DinText Pro" panose="02000506020000020004" pitchFamily="2" charset="0"/>
                <a:ea typeface="Roboto Condensed"/>
                <a:cs typeface="Roboto Condensed"/>
                <a:sym typeface="Roboto Condensed"/>
              </a:rPr>
              <a:t>ena</a:t>
            </a:r>
            <a:r>
              <a:rPr lang="en-US" sz="2000" kern="0" dirty="0">
                <a:solidFill>
                  <a:srgbClr val="FFFFFF"/>
                </a:solidFill>
                <a:latin typeface="PF DinText Pro" panose="02000506020000020004" pitchFamily="2" charset="0"/>
                <a:ea typeface="Roboto Condensed"/>
                <a:cs typeface="Roboto Condensed"/>
                <a:sym typeface="Roboto Condensed"/>
              </a:rPr>
              <a:t>events</a:t>
            </a:r>
            <a:endParaRPr sz="2000" kern="0" dirty="0">
              <a:solidFill>
                <a:srgbClr val="FFFFFF"/>
              </a:solidFill>
              <a:latin typeface="PF DinText Pro" panose="02000506020000020004" pitchFamily="2" charset="0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28" name="Google Shape;12503;p423">
            <a:extLst>
              <a:ext uri="{FF2B5EF4-FFF2-40B4-BE49-F238E27FC236}">
                <a16:creationId xmlns:a16="http://schemas.microsoft.com/office/drawing/2014/main" id="{4D284BDE-963B-47B1-BB77-9AE8693FA789}"/>
              </a:ext>
            </a:extLst>
          </p:cNvPr>
          <p:cNvSpPr>
            <a:spLocks noChangeAspect="1"/>
          </p:cNvSpPr>
          <p:nvPr/>
        </p:nvSpPr>
        <p:spPr>
          <a:xfrm>
            <a:off x="6735142" y="1711359"/>
            <a:ext cx="1357202" cy="1357200"/>
          </a:xfrm>
          <a:prstGeom prst="ellipse">
            <a:avLst/>
          </a:prstGeom>
          <a:solidFill>
            <a:srgbClr val="F4BD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27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9" name="Google Shape;12508;p423">
            <a:extLst>
              <a:ext uri="{FF2B5EF4-FFF2-40B4-BE49-F238E27FC236}">
                <a16:creationId xmlns:a16="http://schemas.microsoft.com/office/drawing/2014/main" id="{C693126F-5F2D-492A-AEC6-D24D02C8C626}"/>
              </a:ext>
            </a:extLst>
          </p:cNvPr>
          <p:cNvSpPr txBox="1"/>
          <p:nvPr/>
        </p:nvSpPr>
        <p:spPr>
          <a:xfrm>
            <a:off x="6587889" y="2159710"/>
            <a:ext cx="1651277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r>
              <a:rPr lang="en-US" sz="2000" b="1" kern="0" dirty="0">
                <a:solidFill>
                  <a:srgbClr val="FFFFFF"/>
                </a:solidFill>
                <a:latin typeface="PF DinText Pro" panose="02000506020000020004" pitchFamily="2" charset="0"/>
                <a:ea typeface="Roboto Condensed"/>
                <a:cs typeface="Roboto Condensed"/>
                <a:sym typeface="Roboto Condensed"/>
              </a:rPr>
              <a:t>#ena</a:t>
            </a:r>
            <a:r>
              <a:rPr lang="en-US" sz="2000" kern="0" dirty="0">
                <a:solidFill>
                  <a:srgbClr val="FFFFFF"/>
                </a:solidFill>
                <a:latin typeface="PF DinText Pro" panose="02000506020000020004" pitchFamily="2" charset="0"/>
                <a:ea typeface="Roboto Condensed"/>
                <a:cs typeface="Roboto Condensed"/>
                <a:sym typeface="Roboto Condensed"/>
              </a:rPr>
              <a:t>sms</a:t>
            </a:r>
            <a:endParaRPr sz="2000" kern="0" dirty="0">
              <a:solidFill>
                <a:srgbClr val="FFFFFF"/>
              </a:solidFill>
              <a:latin typeface="PF DinText Pro" panose="02000506020000020004" pitchFamily="2" charset="0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30" name="Google Shape;12503;p423">
            <a:extLst>
              <a:ext uri="{FF2B5EF4-FFF2-40B4-BE49-F238E27FC236}">
                <a16:creationId xmlns:a16="http://schemas.microsoft.com/office/drawing/2014/main" id="{1F229C8C-869B-4D58-BB07-193DB3F65D3E}"/>
              </a:ext>
            </a:extLst>
          </p:cNvPr>
          <p:cNvSpPr>
            <a:spLocks noChangeAspect="1"/>
          </p:cNvSpPr>
          <p:nvPr/>
        </p:nvSpPr>
        <p:spPr>
          <a:xfrm>
            <a:off x="5451091" y="2645334"/>
            <a:ext cx="1357201" cy="1357200"/>
          </a:xfrm>
          <a:prstGeom prst="ellipse">
            <a:avLst/>
          </a:prstGeom>
          <a:solidFill>
            <a:srgbClr val="C4D54D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2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1" name="Google Shape;12508;p423">
            <a:extLst>
              <a:ext uri="{FF2B5EF4-FFF2-40B4-BE49-F238E27FC236}">
                <a16:creationId xmlns:a16="http://schemas.microsoft.com/office/drawing/2014/main" id="{E2D98F3D-E987-46A0-BCF2-2AF3E1AEE127}"/>
              </a:ext>
            </a:extLst>
          </p:cNvPr>
          <p:cNvSpPr txBox="1"/>
          <p:nvPr/>
        </p:nvSpPr>
        <p:spPr>
          <a:xfrm>
            <a:off x="5308891" y="3088738"/>
            <a:ext cx="1651277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r>
              <a:rPr lang="en-US" sz="2000" kern="0" dirty="0">
                <a:solidFill>
                  <a:srgbClr val="FFFFFF"/>
                </a:solidFill>
                <a:latin typeface="PF DinText Pro" panose="02000506020000020004" pitchFamily="2" charset="0"/>
                <a:ea typeface="Roboto Condensed"/>
                <a:sym typeface="Roboto Condensed"/>
              </a:rPr>
              <a:t>#</a:t>
            </a:r>
            <a:r>
              <a:rPr lang="en-US" sz="2000" b="1" kern="0" dirty="0">
                <a:solidFill>
                  <a:srgbClr val="FFFFFF"/>
                </a:solidFill>
                <a:latin typeface="PF DinText Pro" panose="02000506020000020004" pitchFamily="2" charset="0"/>
                <a:ea typeface="Roboto Condensed"/>
                <a:sym typeface="Roboto Condensed"/>
              </a:rPr>
              <a:t>ena</a:t>
            </a:r>
            <a:r>
              <a:rPr lang="en-US" sz="2000" kern="0" dirty="0">
                <a:solidFill>
                  <a:srgbClr val="FFFFFF"/>
                </a:solidFill>
                <a:latin typeface="PF DinText Pro" panose="02000506020000020004" pitchFamily="2" charset="0"/>
                <a:ea typeface="Roboto Condensed"/>
                <a:sym typeface="Roboto Condensed"/>
              </a:rPr>
              <a:t>public</a:t>
            </a:r>
            <a:endParaRPr sz="2000" kern="0" dirty="0">
              <a:solidFill>
                <a:srgbClr val="FFFFFF"/>
              </a:solidFill>
              <a:latin typeface="PF DinText Pro" panose="02000506020000020004" pitchFamily="2" charset="0"/>
              <a:ea typeface="Roboto Condensed"/>
              <a:sym typeface="Roboto Condensed"/>
            </a:endParaRPr>
          </a:p>
        </p:txBody>
      </p:sp>
      <p:sp>
        <p:nvSpPr>
          <p:cNvPr id="32" name="Google Shape;12507;p423">
            <a:extLst>
              <a:ext uri="{FF2B5EF4-FFF2-40B4-BE49-F238E27FC236}">
                <a16:creationId xmlns:a16="http://schemas.microsoft.com/office/drawing/2014/main" id="{0F14BA5E-6680-41E6-BC04-03F96EBC4E2E}"/>
              </a:ext>
            </a:extLst>
          </p:cNvPr>
          <p:cNvSpPr>
            <a:spLocks noChangeAspect="1"/>
          </p:cNvSpPr>
          <p:nvPr/>
        </p:nvSpPr>
        <p:spPr>
          <a:xfrm>
            <a:off x="6119568" y="357389"/>
            <a:ext cx="1357202" cy="1357200"/>
          </a:xfrm>
          <a:prstGeom prst="ellipse">
            <a:avLst/>
          </a:prstGeom>
          <a:solidFill>
            <a:srgbClr val="71B87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27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3" name="Google Shape;12508;p423">
            <a:extLst>
              <a:ext uri="{FF2B5EF4-FFF2-40B4-BE49-F238E27FC236}">
                <a16:creationId xmlns:a16="http://schemas.microsoft.com/office/drawing/2014/main" id="{E16610D8-43E7-415A-A4E5-677C0592DA00}"/>
              </a:ext>
            </a:extLst>
          </p:cNvPr>
          <p:cNvSpPr txBox="1"/>
          <p:nvPr/>
        </p:nvSpPr>
        <p:spPr>
          <a:xfrm>
            <a:off x="5972530" y="773143"/>
            <a:ext cx="1651277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r>
              <a:rPr lang="en-US" sz="2400" b="1" kern="0" dirty="0">
                <a:solidFill>
                  <a:srgbClr val="FFFFFF"/>
                </a:solidFill>
                <a:latin typeface="PF DinText Pro" panose="02000506020000020004" pitchFamily="2" charset="0"/>
                <a:ea typeface="Roboto Condensed"/>
                <a:cs typeface="Roboto Condensed"/>
                <a:sym typeface="Roboto Condensed"/>
              </a:rPr>
              <a:t>#ena</a:t>
            </a:r>
            <a:r>
              <a:rPr lang="en-US" sz="2400" kern="0" dirty="0">
                <a:solidFill>
                  <a:srgbClr val="FFFFFF"/>
                </a:solidFill>
                <a:latin typeface="PF DinText Pro" panose="02000506020000020004" pitchFamily="2" charset="0"/>
                <a:ea typeface="Roboto Condensed"/>
                <a:cs typeface="Roboto Condensed"/>
                <a:sym typeface="Roboto Condensed"/>
              </a:rPr>
              <a:t>local</a:t>
            </a:r>
            <a:endParaRPr sz="2400" kern="0" dirty="0">
              <a:solidFill>
                <a:srgbClr val="FFFFFF"/>
              </a:solidFill>
              <a:latin typeface="PF DinText Pro" panose="02000506020000020004" pitchFamily="2" charset="0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34" name="Google Shape;12507;p423">
            <a:extLst>
              <a:ext uri="{FF2B5EF4-FFF2-40B4-BE49-F238E27FC236}">
                <a16:creationId xmlns:a16="http://schemas.microsoft.com/office/drawing/2014/main" id="{C95A9524-F4C7-4AB1-82F3-D75D9810C7DD}"/>
              </a:ext>
            </a:extLst>
          </p:cNvPr>
          <p:cNvSpPr>
            <a:spLocks noChangeAspect="1"/>
          </p:cNvSpPr>
          <p:nvPr/>
        </p:nvSpPr>
        <p:spPr>
          <a:xfrm>
            <a:off x="8304181" y="1398848"/>
            <a:ext cx="1357202" cy="1357200"/>
          </a:xfrm>
          <a:prstGeom prst="ellipse">
            <a:avLst/>
          </a:prstGeom>
          <a:solidFill>
            <a:srgbClr val="A4713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27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5" name="Google Shape;12508;p423">
            <a:extLst>
              <a:ext uri="{FF2B5EF4-FFF2-40B4-BE49-F238E27FC236}">
                <a16:creationId xmlns:a16="http://schemas.microsoft.com/office/drawing/2014/main" id="{D14D0518-4124-45FC-9D9A-37ADB9928488}"/>
              </a:ext>
            </a:extLst>
          </p:cNvPr>
          <p:cNvSpPr txBox="1"/>
          <p:nvPr/>
        </p:nvSpPr>
        <p:spPr>
          <a:xfrm>
            <a:off x="8164068" y="1851911"/>
            <a:ext cx="163532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r>
              <a:rPr lang="en-US" sz="2400" b="1" kern="0" dirty="0">
                <a:solidFill>
                  <a:srgbClr val="FFFFFF"/>
                </a:solidFill>
                <a:latin typeface="PF DinText Pro" panose="02000506020000020004" pitchFamily="2" charset="0"/>
                <a:ea typeface="Roboto Condensed"/>
                <a:cs typeface="Roboto Condensed"/>
                <a:sym typeface="Roboto Condensed"/>
              </a:rPr>
              <a:t>#ena</a:t>
            </a:r>
            <a:r>
              <a:rPr lang="en-US" sz="2400" kern="0" dirty="0">
                <a:solidFill>
                  <a:srgbClr val="FFFFFF"/>
                </a:solidFill>
                <a:latin typeface="PF DinText Pro" panose="02000506020000020004" pitchFamily="2" charset="0"/>
                <a:ea typeface="Roboto Condensed"/>
                <a:cs typeface="Roboto Condensed"/>
                <a:sym typeface="Roboto Condensed"/>
              </a:rPr>
              <a:t>land</a:t>
            </a:r>
            <a:endParaRPr sz="2400" kern="0" dirty="0">
              <a:solidFill>
                <a:srgbClr val="FFFFFF"/>
              </a:solidFill>
              <a:latin typeface="PF DinText Pro" panose="02000506020000020004" pitchFamily="2" charset="0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36" name="Google Shape;12507;p423">
            <a:extLst>
              <a:ext uri="{FF2B5EF4-FFF2-40B4-BE49-F238E27FC236}">
                <a16:creationId xmlns:a16="http://schemas.microsoft.com/office/drawing/2014/main" id="{22840D8E-2AA2-4462-BA5A-25F4ACC3FCF7}"/>
              </a:ext>
            </a:extLst>
          </p:cNvPr>
          <p:cNvSpPr>
            <a:spLocks noChangeAspect="1"/>
          </p:cNvSpPr>
          <p:nvPr/>
        </p:nvSpPr>
        <p:spPr>
          <a:xfrm>
            <a:off x="4878397" y="1273467"/>
            <a:ext cx="1357201" cy="1357200"/>
          </a:xfrm>
          <a:prstGeom prst="ellipse">
            <a:avLst/>
          </a:prstGeom>
          <a:solidFill>
            <a:srgbClr val="E4051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27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7" name="Google Shape;12508;p423">
            <a:extLst>
              <a:ext uri="{FF2B5EF4-FFF2-40B4-BE49-F238E27FC236}">
                <a16:creationId xmlns:a16="http://schemas.microsoft.com/office/drawing/2014/main" id="{3B03D803-BAAB-42BC-AFC1-EB5945518F9D}"/>
              </a:ext>
            </a:extLst>
          </p:cNvPr>
          <p:cNvSpPr txBox="1"/>
          <p:nvPr/>
        </p:nvSpPr>
        <p:spPr>
          <a:xfrm>
            <a:off x="4728931" y="1671982"/>
            <a:ext cx="1651277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r>
              <a:rPr lang="en-US" sz="2800" b="1" kern="0" dirty="0">
                <a:solidFill>
                  <a:srgbClr val="FFFFFF"/>
                </a:solidFill>
                <a:latin typeface="PF DinText Pro" panose="02000506020000020004" pitchFamily="2" charset="0"/>
                <a:ea typeface="Roboto Condensed"/>
                <a:cs typeface="Roboto Condensed"/>
                <a:sym typeface="Roboto Condensed"/>
              </a:rPr>
              <a:t>#ena</a:t>
            </a:r>
            <a:r>
              <a:rPr lang="en-US" sz="2800" kern="0" dirty="0">
                <a:solidFill>
                  <a:srgbClr val="FFFFFF"/>
                </a:solidFill>
                <a:latin typeface="PF DinText Pro" panose="02000506020000020004" pitchFamily="2" charset="0"/>
                <a:ea typeface="Roboto Condensed"/>
                <a:cs typeface="Roboto Condensed"/>
                <a:sym typeface="Roboto Condensed"/>
              </a:rPr>
              <a:t>lab</a:t>
            </a:r>
            <a:endParaRPr sz="2800" kern="0" dirty="0">
              <a:solidFill>
                <a:srgbClr val="FFFFFF"/>
              </a:solidFill>
              <a:latin typeface="PF DinText Pro" panose="02000506020000020004" pitchFamily="2" charset="0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38" name="Google Shape;12503;p423">
            <a:extLst>
              <a:ext uri="{FF2B5EF4-FFF2-40B4-BE49-F238E27FC236}">
                <a16:creationId xmlns:a16="http://schemas.microsoft.com/office/drawing/2014/main" id="{C810F67B-E84B-4BF7-941B-7AB641663549}"/>
              </a:ext>
            </a:extLst>
          </p:cNvPr>
          <p:cNvSpPr>
            <a:spLocks noChangeAspect="1"/>
          </p:cNvSpPr>
          <p:nvPr/>
        </p:nvSpPr>
        <p:spPr>
          <a:xfrm>
            <a:off x="9288046" y="3133983"/>
            <a:ext cx="1357202" cy="1357200"/>
          </a:xfrm>
          <a:prstGeom prst="ellipse">
            <a:avLst/>
          </a:prstGeom>
          <a:solidFill>
            <a:srgbClr val="0D97A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27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9" name="Google Shape;12506;p423">
            <a:extLst>
              <a:ext uri="{FF2B5EF4-FFF2-40B4-BE49-F238E27FC236}">
                <a16:creationId xmlns:a16="http://schemas.microsoft.com/office/drawing/2014/main" id="{53E72967-F31D-4842-BCB7-A1BE4FB37CAC}"/>
              </a:ext>
            </a:extLst>
          </p:cNvPr>
          <p:cNvSpPr txBox="1"/>
          <p:nvPr/>
        </p:nvSpPr>
        <p:spPr>
          <a:xfrm>
            <a:off x="9033316" y="3622633"/>
            <a:ext cx="1857602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r>
              <a:rPr lang="en-US" b="1" kern="0" dirty="0">
                <a:solidFill>
                  <a:srgbClr val="FFFFFF"/>
                </a:solidFill>
                <a:latin typeface="PF DinText Pro" panose="02000506020000020004" pitchFamily="2" charset="0"/>
                <a:ea typeface="Roboto Condensed"/>
                <a:cs typeface="Roboto Condensed"/>
                <a:sym typeface="Roboto Condensed"/>
              </a:rPr>
              <a:t>#</a:t>
            </a:r>
            <a:r>
              <a:rPr lang="en-US" b="1" kern="0" dirty="0">
                <a:solidFill>
                  <a:srgbClr val="FFFFFF"/>
                </a:solidFill>
                <a:latin typeface="PF DinText Pro" panose="02000506020000020004" pitchFamily="2" charset="0"/>
                <a:ea typeface="Roboto Condensed"/>
                <a:sym typeface="Roboto Condensed"/>
              </a:rPr>
              <a:t>ena</a:t>
            </a:r>
            <a:r>
              <a:rPr lang="en-US" kern="0" dirty="0">
                <a:solidFill>
                  <a:srgbClr val="FFFFFF"/>
                </a:solidFill>
                <a:latin typeface="PF DinText Pro" panose="02000506020000020004" pitchFamily="2" charset="0"/>
                <a:ea typeface="Roboto Condensed"/>
                <a:sym typeface="Roboto Condensed"/>
              </a:rPr>
              <a:t>funding</a:t>
            </a:r>
            <a:endParaRPr kern="0" dirty="0">
              <a:solidFill>
                <a:srgbClr val="FFFFFF"/>
              </a:solidFill>
              <a:latin typeface="PF DinText Pro" panose="02000506020000020004" pitchFamily="2" charset="0"/>
              <a:ea typeface="Roboto Condensed"/>
              <a:sym typeface="Roboto Condensed"/>
            </a:endParaRPr>
          </a:p>
        </p:txBody>
      </p:sp>
      <p:sp>
        <p:nvSpPr>
          <p:cNvPr id="40" name="Google Shape;12503;p423">
            <a:extLst>
              <a:ext uri="{FF2B5EF4-FFF2-40B4-BE49-F238E27FC236}">
                <a16:creationId xmlns:a16="http://schemas.microsoft.com/office/drawing/2014/main" id="{02E157C3-45A8-418D-B24D-C13586F870D2}"/>
              </a:ext>
            </a:extLst>
          </p:cNvPr>
          <p:cNvSpPr>
            <a:spLocks/>
          </p:cNvSpPr>
          <p:nvPr/>
        </p:nvSpPr>
        <p:spPr>
          <a:xfrm>
            <a:off x="6543217" y="3691472"/>
            <a:ext cx="1357901" cy="1357200"/>
          </a:xfrm>
          <a:prstGeom prst="ellipse">
            <a:avLst/>
          </a:prstGeom>
          <a:solidFill>
            <a:srgbClr val="406BB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27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1" name="Google Shape;12506;p423">
            <a:extLst>
              <a:ext uri="{FF2B5EF4-FFF2-40B4-BE49-F238E27FC236}">
                <a16:creationId xmlns:a16="http://schemas.microsoft.com/office/drawing/2014/main" id="{7033BEB9-64F6-44B8-8B51-F856F66A3A01}"/>
              </a:ext>
            </a:extLst>
          </p:cNvPr>
          <p:cNvSpPr txBox="1"/>
          <p:nvPr/>
        </p:nvSpPr>
        <p:spPr>
          <a:xfrm>
            <a:off x="6299989" y="4210837"/>
            <a:ext cx="1857602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r>
              <a:rPr lang="en-US" sz="1400" b="1" kern="0" dirty="0">
                <a:solidFill>
                  <a:srgbClr val="FFFFFF"/>
                </a:solidFill>
                <a:latin typeface="PF DinText Pro" panose="02000506020000020004" pitchFamily="2" charset="0"/>
                <a:ea typeface="Roboto Condensed"/>
                <a:cs typeface="Roboto Condensed"/>
                <a:sym typeface="Roboto Condensed"/>
              </a:rPr>
              <a:t>#</a:t>
            </a:r>
            <a:r>
              <a:rPr lang="en-US" sz="1500" b="1" kern="0" dirty="0">
                <a:solidFill>
                  <a:srgbClr val="FFFFFF"/>
                </a:solidFill>
                <a:latin typeface="PF DinText Pro" panose="02000506020000020004" pitchFamily="2" charset="0"/>
                <a:ea typeface="Roboto Condensed"/>
                <a:cs typeface="Roboto Condensed"/>
                <a:sym typeface="Roboto Condensed"/>
              </a:rPr>
              <a:t>ena</a:t>
            </a:r>
            <a:r>
              <a:rPr lang="en-US" sz="1500" kern="0" dirty="0">
                <a:solidFill>
                  <a:srgbClr val="FFFFFF"/>
                </a:solidFill>
                <a:latin typeface="PF DinText Pro" panose="02000506020000020004" pitchFamily="2" charset="0"/>
                <a:ea typeface="Roboto Condensed"/>
                <a:cs typeface="Roboto Condensed"/>
                <a:sym typeface="Roboto Condensed"/>
              </a:rPr>
              <a:t>consulting</a:t>
            </a:r>
            <a:endParaRPr sz="1500" kern="0" dirty="0">
              <a:solidFill>
                <a:srgbClr val="FFFFFF"/>
              </a:solidFill>
              <a:latin typeface="PF DinText Pro" panose="02000506020000020004" pitchFamily="2" charset="0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42" name="Google Shape;12507;p423">
            <a:extLst>
              <a:ext uri="{FF2B5EF4-FFF2-40B4-BE49-F238E27FC236}">
                <a16:creationId xmlns:a16="http://schemas.microsoft.com/office/drawing/2014/main" id="{1DC07BAD-2D3B-43DF-9159-60684E05AD6E}"/>
              </a:ext>
            </a:extLst>
          </p:cNvPr>
          <p:cNvSpPr>
            <a:spLocks noChangeAspect="1"/>
          </p:cNvSpPr>
          <p:nvPr/>
        </p:nvSpPr>
        <p:spPr>
          <a:xfrm>
            <a:off x="7817570" y="2824675"/>
            <a:ext cx="1357201" cy="1357200"/>
          </a:xfrm>
          <a:prstGeom prst="ellipse">
            <a:avLst/>
          </a:prstGeom>
          <a:solidFill>
            <a:srgbClr val="00B07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27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3" name="Google Shape;12508;p423">
            <a:extLst>
              <a:ext uri="{FF2B5EF4-FFF2-40B4-BE49-F238E27FC236}">
                <a16:creationId xmlns:a16="http://schemas.microsoft.com/office/drawing/2014/main" id="{A5A3849B-1349-4251-973D-8AB874871194}"/>
              </a:ext>
            </a:extLst>
          </p:cNvPr>
          <p:cNvSpPr txBox="1"/>
          <p:nvPr/>
        </p:nvSpPr>
        <p:spPr>
          <a:xfrm>
            <a:off x="7665379" y="3255307"/>
            <a:ext cx="1651277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r>
              <a:rPr lang="en-US" sz="2400" b="1" kern="0" dirty="0">
                <a:solidFill>
                  <a:srgbClr val="FFFFFF"/>
                </a:solidFill>
                <a:latin typeface="PF DinText Pro" panose="02000506020000020004" pitchFamily="2" charset="0"/>
                <a:ea typeface="Roboto Condensed"/>
                <a:cs typeface="Roboto Condensed"/>
                <a:sym typeface="Roboto Condensed"/>
              </a:rPr>
              <a:t>#ena</a:t>
            </a:r>
            <a:r>
              <a:rPr lang="en-US" sz="2400" kern="0" dirty="0">
                <a:solidFill>
                  <a:srgbClr val="FFFFFF"/>
                </a:solidFill>
                <a:latin typeface="PF DinText Pro" panose="02000506020000020004" pitchFamily="2" charset="0"/>
                <a:ea typeface="Roboto Condensed"/>
                <a:cs typeface="Roboto Condensed"/>
                <a:sym typeface="Roboto Condensed"/>
              </a:rPr>
              <a:t>agro</a:t>
            </a:r>
            <a:endParaRPr sz="2400" kern="0" dirty="0">
              <a:solidFill>
                <a:srgbClr val="FFFFFF"/>
              </a:solidFill>
              <a:latin typeface="PF DinText Pro" panose="02000506020000020004" pitchFamily="2" charset="0"/>
              <a:ea typeface="Roboto Condensed"/>
              <a:cs typeface="Roboto Condensed"/>
              <a:sym typeface="Roboto Condensed"/>
            </a:endParaRPr>
          </a:p>
        </p:txBody>
      </p:sp>
      <p:pic>
        <p:nvPicPr>
          <p:cNvPr id="45" name="Εικόνα 44">
            <a:extLst>
              <a:ext uri="{FF2B5EF4-FFF2-40B4-BE49-F238E27FC236}">
                <a16:creationId xmlns:a16="http://schemas.microsoft.com/office/drawing/2014/main" id="{957D364A-7B44-4F8D-AF4F-219464431A2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73" y="5930901"/>
            <a:ext cx="1120128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8405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125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6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53" name="Google Shape;6353;p162"/>
          <p:cNvGrpSpPr/>
          <p:nvPr/>
        </p:nvGrpSpPr>
        <p:grpSpPr>
          <a:xfrm>
            <a:off x="1219200" y="2075834"/>
            <a:ext cx="5349190" cy="1162969"/>
            <a:chOff x="1828800" y="2801938"/>
            <a:chExt cx="8023785" cy="1744453"/>
          </a:xfrm>
        </p:grpSpPr>
        <p:sp>
          <p:nvSpPr>
            <p:cNvPr id="6354" name="Google Shape;6354;p162"/>
            <p:cNvSpPr/>
            <p:nvPr/>
          </p:nvSpPr>
          <p:spPr>
            <a:xfrm>
              <a:off x="1828800" y="2805625"/>
              <a:ext cx="713501" cy="713501"/>
            </a:xfrm>
            <a:custGeom>
              <a:avLst/>
              <a:gdLst/>
              <a:ahLst/>
              <a:cxnLst/>
              <a:rect l="l" t="t" r="r" b="b"/>
              <a:pathLst>
                <a:path w="176" h="176" extrusionOk="0">
                  <a:moveTo>
                    <a:pt x="88" y="110"/>
                  </a:moveTo>
                  <a:cubicBezTo>
                    <a:pt x="51" y="73"/>
                    <a:pt x="51" y="73"/>
                    <a:pt x="51" y="73"/>
                  </a:cubicBezTo>
                  <a:cubicBezTo>
                    <a:pt x="50" y="72"/>
                    <a:pt x="49" y="72"/>
                    <a:pt x="48" y="72"/>
                  </a:cubicBezTo>
                  <a:cubicBezTo>
                    <a:pt x="46" y="72"/>
                    <a:pt x="44" y="74"/>
                    <a:pt x="44" y="76"/>
                  </a:cubicBezTo>
                  <a:cubicBezTo>
                    <a:pt x="44" y="77"/>
                    <a:pt x="44" y="78"/>
                    <a:pt x="45" y="79"/>
                  </a:cubicBezTo>
                  <a:cubicBezTo>
                    <a:pt x="85" y="119"/>
                    <a:pt x="85" y="119"/>
                    <a:pt x="85" y="119"/>
                  </a:cubicBezTo>
                  <a:cubicBezTo>
                    <a:pt x="86" y="120"/>
                    <a:pt x="87" y="120"/>
                    <a:pt x="88" y="120"/>
                  </a:cubicBezTo>
                  <a:cubicBezTo>
                    <a:pt x="89" y="120"/>
                    <a:pt x="90" y="120"/>
                    <a:pt x="91" y="119"/>
                  </a:cubicBezTo>
                  <a:cubicBezTo>
                    <a:pt x="91" y="119"/>
                    <a:pt x="91" y="119"/>
                    <a:pt x="91" y="119"/>
                  </a:cubicBezTo>
                  <a:cubicBezTo>
                    <a:pt x="158" y="49"/>
                    <a:pt x="158" y="49"/>
                    <a:pt x="158" y="49"/>
                  </a:cubicBezTo>
                  <a:cubicBezTo>
                    <a:pt x="158" y="49"/>
                    <a:pt x="158" y="49"/>
                    <a:pt x="158" y="49"/>
                  </a:cubicBezTo>
                  <a:cubicBezTo>
                    <a:pt x="163" y="43"/>
                    <a:pt x="163" y="43"/>
                    <a:pt x="163" y="43"/>
                  </a:cubicBezTo>
                  <a:cubicBezTo>
                    <a:pt x="163" y="43"/>
                    <a:pt x="163" y="43"/>
                    <a:pt x="163" y="43"/>
                  </a:cubicBezTo>
                  <a:cubicBezTo>
                    <a:pt x="175" y="31"/>
                    <a:pt x="175" y="31"/>
                    <a:pt x="175" y="31"/>
                  </a:cubicBezTo>
                  <a:cubicBezTo>
                    <a:pt x="175" y="31"/>
                    <a:pt x="175" y="31"/>
                    <a:pt x="175" y="31"/>
                  </a:cubicBezTo>
                  <a:cubicBezTo>
                    <a:pt x="176" y="30"/>
                    <a:pt x="176" y="29"/>
                    <a:pt x="176" y="28"/>
                  </a:cubicBezTo>
                  <a:cubicBezTo>
                    <a:pt x="176" y="26"/>
                    <a:pt x="174" y="24"/>
                    <a:pt x="172" y="24"/>
                  </a:cubicBezTo>
                  <a:cubicBezTo>
                    <a:pt x="171" y="24"/>
                    <a:pt x="170" y="24"/>
                    <a:pt x="169" y="25"/>
                  </a:cubicBezTo>
                  <a:cubicBezTo>
                    <a:pt x="169" y="25"/>
                    <a:pt x="169" y="25"/>
                    <a:pt x="169" y="25"/>
                  </a:cubicBezTo>
                  <a:cubicBezTo>
                    <a:pt x="159" y="36"/>
                    <a:pt x="159" y="36"/>
                    <a:pt x="159" y="36"/>
                  </a:cubicBezTo>
                  <a:cubicBezTo>
                    <a:pt x="159" y="36"/>
                    <a:pt x="159" y="36"/>
                    <a:pt x="159" y="36"/>
                  </a:cubicBezTo>
                  <a:cubicBezTo>
                    <a:pt x="153" y="42"/>
                    <a:pt x="153" y="42"/>
                    <a:pt x="153" y="42"/>
                  </a:cubicBezTo>
                  <a:cubicBezTo>
                    <a:pt x="153" y="42"/>
                    <a:pt x="153" y="42"/>
                    <a:pt x="153" y="42"/>
                  </a:cubicBezTo>
                  <a:lnTo>
                    <a:pt x="88" y="110"/>
                  </a:lnTo>
                  <a:close/>
                  <a:moveTo>
                    <a:pt x="169" y="54"/>
                  </a:moveTo>
                  <a:cubicBezTo>
                    <a:pt x="167" y="53"/>
                    <a:pt x="165" y="53"/>
                    <a:pt x="163" y="54"/>
                  </a:cubicBezTo>
                  <a:cubicBezTo>
                    <a:pt x="162" y="55"/>
                    <a:pt x="162" y="57"/>
                    <a:pt x="162" y="58"/>
                  </a:cubicBezTo>
                  <a:cubicBezTo>
                    <a:pt x="162" y="58"/>
                    <a:pt x="162" y="58"/>
                    <a:pt x="162" y="58"/>
                  </a:cubicBezTo>
                  <a:cubicBezTo>
                    <a:pt x="166" y="68"/>
                    <a:pt x="168" y="78"/>
                    <a:pt x="168" y="88"/>
                  </a:cubicBezTo>
                  <a:cubicBezTo>
                    <a:pt x="168" y="132"/>
                    <a:pt x="132" y="168"/>
                    <a:pt x="88" y="168"/>
                  </a:cubicBezTo>
                  <a:cubicBezTo>
                    <a:pt x="44" y="168"/>
                    <a:pt x="8" y="132"/>
                    <a:pt x="8" y="88"/>
                  </a:cubicBezTo>
                  <a:cubicBezTo>
                    <a:pt x="8" y="44"/>
                    <a:pt x="44" y="8"/>
                    <a:pt x="88" y="8"/>
                  </a:cubicBezTo>
                  <a:cubicBezTo>
                    <a:pt x="111" y="8"/>
                    <a:pt x="131" y="17"/>
                    <a:pt x="146" y="33"/>
                  </a:cubicBezTo>
                  <a:cubicBezTo>
                    <a:pt x="146" y="32"/>
                    <a:pt x="146" y="32"/>
                    <a:pt x="146" y="32"/>
                  </a:cubicBezTo>
                  <a:cubicBezTo>
                    <a:pt x="147" y="34"/>
                    <a:pt x="150" y="34"/>
                    <a:pt x="151" y="32"/>
                  </a:cubicBezTo>
                  <a:cubicBezTo>
                    <a:pt x="153" y="31"/>
                    <a:pt x="153" y="28"/>
                    <a:pt x="151" y="27"/>
                  </a:cubicBezTo>
                  <a:cubicBezTo>
                    <a:pt x="151" y="27"/>
                    <a:pt x="151" y="26"/>
                    <a:pt x="151" y="26"/>
                  </a:cubicBezTo>
                  <a:cubicBezTo>
                    <a:pt x="135" y="10"/>
                    <a:pt x="113" y="0"/>
                    <a:pt x="88" y="0"/>
                  </a:cubicBezTo>
                  <a:cubicBezTo>
                    <a:pt x="39" y="0"/>
                    <a:pt x="0" y="39"/>
                    <a:pt x="0" y="88"/>
                  </a:cubicBezTo>
                  <a:cubicBezTo>
                    <a:pt x="0" y="137"/>
                    <a:pt x="39" y="176"/>
                    <a:pt x="88" y="176"/>
                  </a:cubicBezTo>
                  <a:cubicBezTo>
                    <a:pt x="137" y="176"/>
                    <a:pt x="176" y="137"/>
                    <a:pt x="176" y="88"/>
                  </a:cubicBezTo>
                  <a:cubicBezTo>
                    <a:pt x="176" y="77"/>
                    <a:pt x="174" y="66"/>
                    <a:pt x="170" y="56"/>
                  </a:cubicBezTo>
                  <a:cubicBezTo>
                    <a:pt x="170" y="55"/>
                    <a:pt x="169" y="55"/>
                    <a:pt x="169" y="54"/>
                  </a:cubicBezTo>
                </a:path>
              </a:pathLst>
            </a:custGeom>
            <a:solidFill>
              <a:schemeClr val="accent1"/>
            </a:solidFill>
            <a:ln>
              <a:solidFill>
                <a:srgbClr val="00B07B"/>
              </a:solidFill>
            </a:ln>
          </p:spPr>
          <p:txBody>
            <a:bodyPr spcFirstLastPara="1" wrap="square" lIns="60950" tIns="30467" rIns="60950" bIns="30467" anchor="t" anchorCtr="0">
              <a:noAutofit/>
            </a:bodyPr>
            <a:lstStyle/>
            <a:p>
              <a:endParaRPr dirty="0">
                <a:solidFill>
                  <a:srgbClr val="009005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6355" name="Google Shape;6355;p162"/>
            <p:cNvSpPr txBox="1"/>
            <p:nvPr/>
          </p:nvSpPr>
          <p:spPr>
            <a:xfrm>
              <a:off x="2918385" y="2801938"/>
              <a:ext cx="6934200" cy="64629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0950" tIns="30467" rIns="60950" bIns="30467" anchor="t" anchorCtr="0">
              <a:spAutoFit/>
            </a:bodyPr>
            <a:lstStyle/>
            <a:p>
              <a:r>
                <a:rPr lang="en-US" sz="2400" dirty="0">
                  <a:solidFill>
                    <a:schemeClr val="dk1"/>
                  </a:solidFill>
                  <a:latin typeface="PF DinText Pro" panose="02000506020000020004" pitchFamily="2" charset="0"/>
                  <a:ea typeface="Roboto Condensed"/>
                  <a:sym typeface="Roboto Condensed"/>
                </a:rPr>
                <a:t>33 </a:t>
              </a:r>
              <a:r>
                <a:rPr lang="el-GR" sz="2400" dirty="0">
                  <a:solidFill>
                    <a:schemeClr val="dk1"/>
                  </a:solidFill>
                  <a:latin typeface="PF DinText Pro" panose="02000506020000020004" pitchFamily="2" charset="0"/>
                  <a:ea typeface="Roboto Condensed"/>
                  <a:sym typeface="Roboto Condensed"/>
                </a:rPr>
                <a:t>άτομα ανθρώπινο δυναμικό</a:t>
              </a:r>
              <a:endParaRPr sz="1200" dirty="0">
                <a:latin typeface="PF DinText Pro" panose="02000506020000020004" pitchFamily="2" charset="0"/>
              </a:endParaRPr>
            </a:p>
          </p:txBody>
        </p:sp>
        <p:sp>
          <p:nvSpPr>
            <p:cNvPr id="6356" name="Google Shape;6356;p162"/>
            <p:cNvSpPr txBox="1"/>
            <p:nvPr/>
          </p:nvSpPr>
          <p:spPr>
            <a:xfrm>
              <a:off x="2918385" y="3531056"/>
              <a:ext cx="6934200" cy="101533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0950" tIns="30467" rIns="60950" bIns="30467" anchor="t" anchorCtr="0">
              <a:spAutoFit/>
            </a:bodyPr>
            <a:lstStyle/>
            <a:p>
              <a:r>
                <a:rPr lang="el-GR" sz="1333" dirty="0">
                  <a:solidFill>
                    <a:schemeClr val="dk2"/>
                  </a:solidFill>
                  <a:latin typeface="PF DinText Pro" panose="02000506020000020004" pitchFamily="2" charset="0"/>
                  <a:ea typeface="Roboto"/>
                  <a:cs typeface="Roboto"/>
                  <a:sym typeface="Roboto"/>
                </a:rPr>
                <a:t>Οικονομολόγοι, Γεωπόνοι, Γεωλόγοι, Τοπογράφοι, Προγραμματιστές, Διοίκησης Επιχειρήσεων &amp; Δημοσίων σχέσεων  κ.α.</a:t>
              </a:r>
              <a:endParaRPr sz="1333" dirty="0">
                <a:solidFill>
                  <a:schemeClr val="dk1"/>
                </a:solidFill>
                <a:latin typeface="PF DinText Pro" panose="02000506020000020004" pitchFamily="2" charset="0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6357" name="Google Shape;6357;p162"/>
          <p:cNvGrpSpPr/>
          <p:nvPr/>
        </p:nvGrpSpPr>
        <p:grpSpPr>
          <a:xfrm>
            <a:off x="1219200" y="3293394"/>
            <a:ext cx="5349190" cy="754368"/>
            <a:chOff x="1828800" y="4628280"/>
            <a:chExt cx="8023785" cy="1131552"/>
          </a:xfrm>
        </p:grpSpPr>
        <p:sp>
          <p:nvSpPr>
            <p:cNvPr id="6358" name="Google Shape;6358;p162"/>
            <p:cNvSpPr/>
            <p:nvPr/>
          </p:nvSpPr>
          <p:spPr>
            <a:xfrm>
              <a:off x="1828800" y="4628280"/>
              <a:ext cx="713501" cy="713501"/>
            </a:xfrm>
            <a:custGeom>
              <a:avLst/>
              <a:gdLst/>
              <a:ahLst/>
              <a:cxnLst/>
              <a:rect l="l" t="t" r="r" b="b"/>
              <a:pathLst>
                <a:path w="176" h="176" extrusionOk="0">
                  <a:moveTo>
                    <a:pt x="88" y="110"/>
                  </a:moveTo>
                  <a:cubicBezTo>
                    <a:pt x="51" y="73"/>
                    <a:pt x="51" y="73"/>
                    <a:pt x="51" y="73"/>
                  </a:cubicBezTo>
                  <a:cubicBezTo>
                    <a:pt x="50" y="72"/>
                    <a:pt x="49" y="72"/>
                    <a:pt x="48" y="72"/>
                  </a:cubicBezTo>
                  <a:cubicBezTo>
                    <a:pt x="46" y="72"/>
                    <a:pt x="44" y="74"/>
                    <a:pt x="44" y="76"/>
                  </a:cubicBezTo>
                  <a:cubicBezTo>
                    <a:pt x="44" y="77"/>
                    <a:pt x="44" y="78"/>
                    <a:pt x="45" y="79"/>
                  </a:cubicBezTo>
                  <a:cubicBezTo>
                    <a:pt x="85" y="119"/>
                    <a:pt x="85" y="119"/>
                    <a:pt x="85" y="119"/>
                  </a:cubicBezTo>
                  <a:cubicBezTo>
                    <a:pt x="86" y="120"/>
                    <a:pt x="87" y="120"/>
                    <a:pt x="88" y="120"/>
                  </a:cubicBezTo>
                  <a:cubicBezTo>
                    <a:pt x="89" y="120"/>
                    <a:pt x="90" y="120"/>
                    <a:pt x="91" y="119"/>
                  </a:cubicBezTo>
                  <a:cubicBezTo>
                    <a:pt x="91" y="119"/>
                    <a:pt x="91" y="119"/>
                    <a:pt x="91" y="119"/>
                  </a:cubicBezTo>
                  <a:cubicBezTo>
                    <a:pt x="158" y="49"/>
                    <a:pt x="158" y="49"/>
                    <a:pt x="158" y="49"/>
                  </a:cubicBezTo>
                  <a:cubicBezTo>
                    <a:pt x="158" y="49"/>
                    <a:pt x="158" y="49"/>
                    <a:pt x="158" y="49"/>
                  </a:cubicBezTo>
                  <a:cubicBezTo>
                    <a:pt x="163" y="43"/>
                    <a:pt x="163" y="43"/>
                    <a:pt x="163" y="43"/>
                  </a:cubicBezTo>
                  <a:cubicBezTo>
                    <a:pt x="163" y="43"/>
                    <a:pt x="163" y="43"/>
                    <a:pt x="163" y="43"/>
                  </a:cubicBezTo>
                  <a:cubicBezTo>
                    <a:pt x="175" y="31"/>
                    <a:pt x="175" y="31"/>
                    <a:pt x="175" y="31"/>
                  </a:cubicBezTo>
                  <a:cubicBezTo>
                    <a:pt x="175" y="31"/>
                    <a:pt x="175" y="31"/>
                    <a:pt x="175" y="31"/>
                  </a:cubicBezTo>
                  <a:cubicBezTo>
                    <a:pt x="176" y="30"/>
                    <a:pt x="176" y="29"/>
                    <a:pt x="176" y="28"/>
                  </a:cubicBezTo>
                  <a:cubicBezTo>
                    <a:pt x="176" y="26"/>
                    <a:pt x="174" y="24"/>
                    <a:pt x="172" y="24"/>
                  </a:cubicBezTo>
                  <a:cubicBezTo>
                    <a:pt x="171" y="24"/>
                    <a:pt x="170" y="24"/>
                    <a:pt x="169" y="25"/>
                  </a:cubicBezTo>
                  <a:cubicBezTo>
                    <a:pt x="169" y="25"/>
                    <a:pt x="169" y="25"/>
                    <a:pt x="169" y="25"/>
                  </a:cubicBezTo>
                  <a:cubicBezTo>
                    <a:pt x="159" y="36"/>
                    <a:pt x="159" y="36"/>
                    <a:pt x="159" y="36"/>
                  </a:cubicBezTo>
                  <a:cubicBezTo>
                    <a:pt x="159" y="36"/>
                    <a:pt x="159" y="36"/>
                    <a:pt x="159" y="36"/>
                  </a:cubicBezTo>
                  <a:cubicBezTo>
                    <a:pt x="153" y="42"/>
                    <a:pt x="153" y="42"/>
                    <a:pt x="153" y="42"/>
                  </a:cubicBezTo>
                  <a:cubicBezTo>
                    <a:pt x="153" y="42"/>
                    <a:pt x="153" y="42"/>
                    <a:pt x="153" y="42"/>
                  </a:cubicBezTo>
                  <a:lnTo>
                    <a:pt x="88" y="110"/>
                  </a:lnTo>
                  <a:close/>
                  <a:moveTo>
                    <a:pt x="169" y="54"/>
                  </a:moveTo>
                  <a:cubicBezTo>
                    <a:pt x="167" y="53"/>
                    <a:pt x="165" y="53"/>
                    <a:pt x="163" y="54"/>
                  </a:cubicBezTo>
                  <a:cubicBezTo>
                    <a:pt x="162" y="55"/>
                    <a:pt x="162" y="57"/>
                    <a:pt x="162" y="58"/>
                  </a:cubicBezTo>
                  <a:cubicBezTo>
                    <a:pt x="162" y="58"/>
                    <a:pt x="162" y="58"/>
                    <a:pt x="162" y="58"/>
                  </a:cubicBezTo>
                  <a:cubicBezTo>
                    <a:pt x="166" y="68"/>
                    <a:pt x="168" y="78"/>
                    <a:pt x="168" y="88"/>
                  </a:cubicBezTo>
                  <a:cubicBezTo>
                    <a:pt x="168" y="132"/>
                    <a:pt x="132" y="168"/>
                    <a:pt x="88" y="168"/>
                  </a:cubicBezTo>
                  <a:cubicBezTo>
                    <a:pt x="44" y="168"/>
                    <a:pt x="8" y="132"/>
                    <a:pt x="8" y="88"/>
                  </a:cubicBezTo>
                  <a:cubicBezTo>
                    <a:pt x="8" y="44"/>
                    <a:pt x="44" y="8"/>
                    <a:pt x="88" y="8"/>
                  </a:cubicBezTo>
                  <a:cubicBezTo>
                    <a:pt x="111" y="8"/>
                    <a:pt x="131" y="17"/>
                    <a:pt x="146" y="33"/>
                  </a:cubicBezTo>
                  <a:cubicBezTo>
                    <a:pt x="146" y="32"/>
                    <a:pt x="146" y="32"/>
                    <a:pt x="146" y="32"/>
                  </a:cubicBezTo>
                  <a:cubicBezTo>
                    <a:pt x="147" y="34"/>
                    <a:pt x="150" y="34"/>
                    <a:pt x="151" y="32"/>
                  </a:cubicBezTo>
                  <a:cubicBezTo>
                    <a:pt x="153" y="31"/>
                    <a:pt x="153" y="28"/>
                    <a:pt x="151" y="27"/>
                  </a:cubicBezTo>
                  <a:cubicBezTo>
                    <a:pt x="151" y="27"/>
                    <a:pt x="151" y="26"/>
                    <a:pt x="151" y="26"/>
                  </a:cubicBezTo>
                  <a:cubicBezTo>
                    <a:pt x="135" y="10"/>
                    <a:pt x="113" y="0"/>
                    <a:pt x="88" y="0"/>
                  </a:cubicBezTo>
                  <a:cubicBezTo>
                    <a:pt x="39" y="0"/>
                    <a:pt x="0" y="39"/>
                    <a:pt x="0" y="88"/>
                  </a:cubicBezTo>
                  <a:cubicBezTo>
                    <a:pt x="0" y="137"/>
                    <a:pt x="39" y="176"/>
                    <a:pt x="88" y="176"/>
                  </a:cubicBezTo>
                  <a:cubicBezTo>
                    <a:pt x="137" y="176"/>
                    <a:pt x="176" y="137"/>
                    <a:pt x="176" y="88"/>
                  </a:cubicBezTo>
                  <a:cubicBezTo>
                    <a:pt x="176" y="77"/>
                    <a:pt x="174" y="66"/>
                    <a:pt x="170" y="56"/>
                  </a:cubicBezTo>
                  <a:cubicBezTo>
                    <a:pt x="170" y="55"/>
                    <a:pt x="169" y="55"/>
                    <a:pt x="169" y="54"/>
                  </a:cubicBezTo>
                </a:path>
              </a:pathLst>
            </a:custGeom>
            <a:solidFill>
              <a:schemeClr val="accent1"/>
            </a:solidFill>
            <a:ln>
              <a:solidFill>
                <a:srgbClr val="00B07B"/>
              </a:solidFill>
            </a:ln>
          </p:spPr>
          <p:txBody>
            <a:bodyPr spcFirstLastPara="1" wrap="square" lIns="60950" tIns="30467" rIns="60950" bIns="30467" anchor="t" anchorCtr="0">
              <a:noAutofit/>
            </a:bodyPr>
            <a:lstStyle/>
            <a:p>
              <a:endPara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6359" name="Google Shape;6359;p162"/>
            <p:cNvSpPr txBox="1"/>
            <p:nvPr/>
          </p:nvSpPr>
          <p:spPr>
            <a:xfrm>
              <a:off x="2918385" y="4628280"/>
              <a:ext cx="6934200" cy="64629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0950" tIns="30467" rIns="60950" bIns="30467" anchor="t" anchorCtr="0">
              <a:spAutoFit/>
            </a:bodyPr>
            <a:lstStyle/>
            <a:p>
              <a:r>
                <a:rPr lang="en-US" sz="2400" dirty="0">
                  <a:solidFill>
                    <a:schemeClr val="dk1"/>
                  </a:solidFill>
                  <a:latin typeface="PF DinText Pro" panose="02000506020000020004" pitchFamily="2" charset="0"/>
                  <a:ea typeface="Roboto Condensed"/>
                  <a:cs typeface="Roboto Condensed"/>
                  <a:sym typeface="Roboto Condensed"/>
                </a:rPr>
                <a:t>12 </a:t>
              </a:r>
              <a:r>
                <a:rPr lang="el-GR" sz="2400" dirty="0">
                  <a:solidFill>
                    <a:schemeClr val="dk1"/>
                  </a:solidFill>
                  <a:latin typeface="PF DinText Pro" panose="02000506020000020004" pitchFamily="2" charset="0"/>
                  <a:ea typeface="Roboto Condensed"/>
                  <a:cs typeface="Roboto Condensed"/>
                  <a:sym typeface="Roboto Condensed"/>
                </a:rPr>
                <a:t>νέα άτομα το </a:t>
              </a:r>
              <a:r>
                <a:rPr lang="en-US" sz="2400" dirty="0">
                  <a:solidFill>
                    <a:schemeClr val="dk1"/>
                  </a:solidFill>
                  <a:latin typeface="PF DinText Pro" panose="02000506020000020004" pitchFamily="2" charset="0"/>
                  <a:ea typeface="Roboto Condensed"/>
                  <a:cs typeface="Roboto Condensed"/>
                  <a:sym typeface="Roboto Condensed"/>
                </a:rPr>
                <a:t>2021</a:t>
              </a:r>
              <a:endParaRPr sz="1200" dirty="0">
                <a:latin typeface="PF DinText Pro" panose="02000506020000020004" pitchFamily="2" charset="0"/>
              </a:endParaRPr>
            </a:p>
          </p:txBody>
        </p:sp>
        <p:sp>
          <p:nvSpPr>
            <p:cNvPr id="6360" name="Google Shape;6360;p162"/>
            <p:cNvSpPr txBox="1"/>
            <p:nvPr/>
          </p:nvSpPr>
          <p:spPr>
            <a:xfrm>
              <a:off x="2918385" y="5359857"/>
              <a:ext cx="6934200" cy="3999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0950" tIns="30467" rIns="60950" bIns="30467" anchor="t" anchorCtr="0">
              <a:spAutoFit/>
            </a:bodyPr>
            <a:lstStyle/>
            <a:p>
              <a:r>
                <a:rPr lang="el-GR" sz="1333" dirty="0">
                  <a:solidFill>
                    <a:schemeClr val="dk2"/>
                  </a:solidFill>
                  <a:latin typeface="PF DinText Pro" panose="02000506020000020004" pitchFamily="2" charset="0"/>
                  <a:ea typeface="Roboto"/>
                  <a:sym typeface="Roboto"/>
                </a:rPr>
                <a:t>Η ομάδα μας μεγαλώνει…</a:t>
              </a:r>
              <a:endParaRPr sz="1333" dirty="0">
                <a:solidFill>
                  <a:schemeClr val="dk2"/>
                </a:solidFill>
                <a:latin typeface="PF DinText Pro" panose="02000506020000020004" pitchFamily="2" charset="0"/>
                <a:ea typeface="Roboto"/>
                <a:sym typeface="Roboto"/>
              </a:endParaRPr>
            </a:p>
          </p:txBody>
        </p:sp>
      </p:grpSp>
      <p:grpSp>
        <p:nvGrpSpPr>
          <p:cNvPr id="6361" name="Google Shape;6361;p162"/>
          <p:cNvGrpSpPr/>
          <p:nvPr/>
        </p:nvGrpSpPr>
        <p:grpSpPr>
          <a:xfrm>
            <a:off x="1219200" y="4508498"/>
            <a:ext cx="5349190" cy="758464"/>
            <a:chOff x="1828800" y="6450935"/>
            <a:chExt cx="8023785" cy="1137696"/>
          </a:xfrm>
        </p:grpSpPr>
        <p:sp>
          <p:nvSpPr>
            <p:cNvPr id="6362" name="Google Shape;6362;p162"/>
            <p:cNvSpPr/>
            <p:nvPr/>
          </p:nvSpPr>
          <p:spPr>
            <a:xfrm>
              <a:off x="1828800" y="6450935"/>
              <a:ext cx="713501" cy="713501"/>
            </a:xfrm>
            <a:custGeom>
              <a:avLst/>
              <a:gdLst/>
              <a:ahLst/>
              <a:cxnLst/>
              <a:rect l="l" t="t" r="r" b="b"/>
              <a:pathLst>
                <a:path w="176" h="176" extrusionOk="0">
                  <a:moveTo>
                    <a:pt x="88" y="110"/>
                  </a:moveTo>
                  <a:cubicBezTo>
                    <a:pt x="51" y="73"/>
                    <a:pt x="51" y="73"/>
                    <a:pt x="51" y="73"/>
                  </a:cubicBezTo>
                  <a:cubicBezTo>
                    <a:pt x="50" y="72"/>
                    <a:pt x="49" y="72"/>
                    <a:pt x="48" y="72"/>
                  </a:cubicBezTo>
                  <a:cubicBezTo>
                    <a:pt x="46" y="72"/>
                    <a:pt x="44" y="74"/>
                    <a:pt x="44" y="76"/>
                  </a:cubicBezTo>
                  <a:cubicBezTo>
                    <a:pt x="44" y="77"/>
                    <a:pt x="44" y="78"/>
                    <a:pt x="45" y="79"/>
                  </a:cubicBezTo>
                  <a:cubicBezTo>
                    <a:pt x="85" y="119"/>
                    <a:pt x="85" y="119"/>
                    <a:pt x="85" y="119"/>
                  </a:cubicBezTo>
                  <a:cubicBezTo>
                    <a:pt x="86" y="120"/>
                    <a:pt x="87" y="120"/>
                    <a:pt x="88" y="120"/>
                  </a:cubicBezTo>
                  <a:cubicBezTo>
                    <a:pt x="89" y="120"/>
                    <a:pt x="90" y="120"/>
                    <a:pt x="91" y="119"/>
                  </a:cubicBezTo>
                  <a:cubicBezTo>
                    <a:pt x="91" y="119"/>
                    <a:pt x="91" y="119"/>
                    <a:pt x="91" y="119"/>
                  </a:cubicBezTo>
                  <a:cubicBezTo>
                    <a:pt x="158" y="49"/>
                    <a:pt x="158" y="49"/>
                    <a:pt x="158" y="49"/>
                  </a:cubicBezTo>
                  <a:cubicBezTo>
                    <a:pt x="158" y="49"/>
                    <a:pt x="158" y="49"/>
                    <a:pt x="158" y="49"/>
                  </a:cubicBezTo>
                  <a:cubicBezTo>
                    <a:pt x="163" y="43"/>
                    <a:pt x="163" y="43"/>
                    <a:pt x="163" y="43"/>
                  </a:cubicBezTo>
                  <a:cubicBezTo>
                    <a:pt x="163" y="43"/>
                    <a:pt x="163" y="43"/>
                    <a:pt x="163" y="43"/>
                  </a:cubicBezTo>
                  <a:cubicBezTo>
                    <a:pt x="175" y="31"/>
                    <a:pt x="175" y="31"/>
                    <a:pt x="175" y="31"/>
                  </a:cubicBezTo>
                  <a:cubicBezTo>
                    <a:pt x="175" y="31"/>
                    <a:pt x="175" y="31"/>
                    <a:pt x="175" y="31"/>
                  </a:cubicBezTo>
                  <a:cubicBezTo>
                    <a:pt x="176" y="30"/>
                    <a:pt x="176" y="29"/>
                    <a:pt x="176" y="28"/>
                  </a:cubicBezTo>
                  <a:cubicBezTo>
                    <a:pt x="176" y="26"/>
                    <a:pt x="174" y="24"/>
                    <a:pt x="172" y="24"/>
                  </a:cubicBezTo>
                  <a:cubicBezTo>
                    <a:pt x="171" y="24"/>
                    <a:pt x="170" y="24"/>
                    <a:pt x="169" y="25"/>
                  </a:cubicBezTo>
                  <a:cubicBezTo>
                    <a:pt x="169" y="25"/>
                    <a:pt x="169" y="25"/>
                    <a:pt x="169" y="25"/>
                  </a:cubicBezTo>
                  <a:cubicBezTo>
                    <a:pt x="159" y="36"/>
                    <a:pt x="159" y="36"/>
                    <a:pt x="159" y="36"/>
                  </a:cubicBezTo>
                  <a:cubicBezTo>
                    <a:pt x="159" y="36"/>
                    <a:pt x="159" y="36"/>
                    <a:pt x="159" y="36"/>
                  </a:cubicBezTo>
                  <a:cubicBezTo>
                    <a:pt x="153" y="42"/>
                    <a:pt x="153" y="42"/>
                    <a:pt x="153" y="42"/>
                  </a:cubicBezTo>
                  <a:cubicBezTo>
                    <a:pt x="153" y="42"/>
                    <a:pt x="153" y="42"/>
                    <a:pt x="153" y="42"/>
                  </a:cubicBezTo>
                  <a:lnTo>
                    <a:pt x="88" y="110"/>
                  </a:lnTo>
                  <a:close/>
                  <a:moveTo>
                    <a:pt x="169" y="54"/>
                  </a:moveTo>
                  <a:cubicBezTo>
                    <a:pt x="167" y="53"/>
                    <a:pt x="165" y="53"/>
                    <a:pt x="163" y="54"/>
                  </a:cubicBezTo>
                  <a:cubicBezTo>
                    <a:pt x="162" y="55"/>
                    <a:pt x="162" y="57"/>
                    <a:pt x="162" y="58"/>
                  </a:cubicBezTo>
                  <a:cubicBezTo>
                    <a:pt x="162" y="58"/>
                    <a:pt x="162" y="58"/>
                    <a:pt x="162" y="58"/>
                  </a:cubicBezTo>
                  <a:cubicBezTo>
                    <a:pt x="166" y="68"/>
                    <a:pt x="168" y="78"/>
                    <a:pt x="168" y="88"/>
                  </a:cubicBezTo>
                  <a:cubicBezTo>
                    <a:pt x="168" y="132"/>
                    <a:pt x="132" y="168"/>
                    <a:pt x="88" y="168"/>
                  </a:cubicBezTo>
                  <a:cubicBezTo>
                    <a:pt x="44" y="168"/>
                    <a:pt x="8" y="132"/>
                    <a:pt x="8" y="88"/>
                  </a:cubicBezTo>
                  <a:cubicBezTo>
                    <a:pt x="8" y="44"/>
                    <a:pt x="44" y="8"/>
                    <a:pt x="88" y="8"/>
                  </a:cubicBezTo>
                  <a:cubicBezTo>
                    <a:pt x="111" y="8"/>
                    <a:pt x="131" y="17"/>
                    <a:pt x="146" y="33"/>
                  </a:cubicBezTo>
                  <a:cubicBezTo>
                    <a:pt x="146" y="32"/>
                    <a:pt x="146" y="32"/>
                    <a:pt x="146" y="32"/>
                  </a:cubicBezTo>
                  <a:cubicBezTo>
                    <a:pt x="147" y="34"/>
                    <a:pt x="150" y="34"/>
                    <a:pt x="151" y="32"/>
                  </a:cubicBezTo>
                  <a:cubicBezTo>
                    <a:pt x="153" y="31"/>
                    <a:pt x="153" y="28"/>
                    <a:pt x="151" y="27"/>
                  </a:cubicBezTo>
                  <a:cubicBezTo>
                    <a:pt x="151" y="27"/>
                    <a:pt x="151" y="26"/>
                    <a:pt x="151" y="26"/>
                  </a:cubicBezTo>
                  <a:cubicBezTo>
                    <a:pt x="135" y="10"/>
                    <a:pt x="113" y="0"/>
                    <a:pt x="88" y="0"/>
                  </a:cubicBezTo>
                  <a:cubicBezTo>
                    <a:pt x="39" y="0"/>
                    <a:pt x="0" y="39"/>
                    <a:pt x="0" y="88"/>
                  </a:cubicBezTo>
                  <a:cubicBezTo>
                    <a:pt x="0" y="137"/>
                    <a:pt x="39" y="176"/>
                    <a:pt x="88" y="176"/>
                  </a:cubicBezTo>
                  <a:cubicBezTo>
                    <a:pt x="137" y="176"/>
                    <a:pt x="176" y="137"/>
                    <a:pt x="176" y="88"/>
                  </a:cubicBezTo>
                  <a:cubicBezTo>
                    <a:pt x="176" y="77"/>
                    <a:pt x="174" y="66"/>
                    <a:pt x="170" y="56"/>
                  </a:cubicBezTo>
                  <a:cubicBezTo>
                    <a:pt x="170" y="55"/>
                    <a:pt x="169" y="55"/>
                    <a:pt x="169" y="54"/>
                  </a:cubicBezTo>
                </a:path>
              </a:pathLst>
            </a:custGeom>
            <a:solidFill>
              <a:schemeClr val="accent1"/>
            </a:solidFill>
            <a:ln>
              <a:solidFill>
                <a:srgbClr val="00B07B"/>
              </a:solidFill>
            </a:ln>
          </p:spPr>
          <p:txBody>
            <a:bodyPr spcFirstLastPara="1" wrap="square" lIns="60950" tIns="30467" rIns="60950" bIns="30467" anchor="t" anchorCtr="0">
              <a:noAutofit/>
            </a:bodyPr>
            <a:lstStyle/>
            <a:p>
              <a:endParaRPr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6363" name="Google Shape;6363;p162"/>
            <p:cNvSpPr txBox="1"/>
            <p:nvPr/>
          </p:nvSpPr>
          <p:spPr>
            <a:xfrm>
              <a:off x="2918385" y="6450935"/>
              <a:ext cx="6934200" cy="64629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0950" tIns="30467" rIns="60950" bIns="30467" anchor="t" anchorCtr="0">
              <a:spAutoFit/>
            </a:bodyPr>
            <a:lstStyle/>
            <a:p>
              <a:r>
                <a:rPr lang="el-GR" sz="2400" b="0" i="0" dirty="0">
                  <a:solidFill>
                    <a:srgbClr val="3C3C3C"/>
                  </a:solidFill>
                  <a:effectLst/>
                  <a:latin typeface="PF DinText Pro" panose="02000506020000020004" pitchFamily="2" charset="0"/>
                </a:rPr>
                <a:t>Μέσος όρος ηλικίας</a:t>
              </a:r>
              <a:r>
                <a:rPr lang="en-US" sz="2400" b="0" i="0" dirty="0">
                  <a:solidFill>
                    <a:srgbClr val="3C3C3C"/>
                  </a:solidFill>
                  <a:effectLst/>
                  <a:latin typeface="PF DinText Pro" panose="02000506020000020004" pitchFamily="2" charset="0"/>
                </a:rPr>
                <a:t> </a:t>
              </a:r>
              <a:r>
                <a:rPr lang="el-GR" sz="2400" b="0" i="0" dirty="0">
                  <a:solidFill>
                    <a:srgbClr val="3C3C3C"/>
                  </a:solidFill>
                  <a:effectLst/>
                  <a:latin typeface="PF DinText Pro" panose="02000506020000020004" pitchFamily="2" charset="0"/>
                </a:rPr>
                <a:t>31</a:t>
              </a:r>
              <a:endParaRPr sz="1200" dirty="0">
                <a:latin typeface="PF DinText Pro" panose="02000506020000020004" pitchFamily="2" charset="0"/>
              </a:endParaRPr>
            </a:p>
          </p:txBody>
        </p:sp>
        <p:sp>
          <p:nvSpPr>
            <p:cNvPr id="6364" name="Google Shape;6364;p162"/>
            <p:cNvSpPr txBox="1"/>
            <p:nvPr/>
          </p:nvSpPr>
          <p:spPr>
            <a:xfrm>
              <a:off x="2918385" y="7188656"/>
              <a:ext cx="6934200" cy="3999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0950" tIns="30467" rIns="60950" bIns="30467" anchor="t" anchorCtr="0">
              <a:spAutoFit/>
            </a:bodyPr>
            <a:lstStyle/>
            <a:p>
              <a:r>
                <a:rPr lang="el-GR" sz="1333" dirty="0">
                  <a:solidFill>
                    <a:schemeClr val="dk2"/>
                  </a:solidFill>
                  <a:latin typeface="PF DinText Pro" panose="02000506020000020004" pitchFamily="2" charset="0"/>
                  <a:ea typeface="Roboto"/>
                  <a:cs typeface="Roboto"/>
                  <a:sym typeface="Roboto"/>
                </a:rPr>
                <a:t>Είμαστε νέοι, ενθουσιώδεις και παθιασμένοι με όσα κάνουμε</a:t>
              </a:r>
              <a:endParaRPr sz="1333" dirty="0">
                <a:solidFill>
                  <a:schemeClr val="dk1"/>
                </a:solidFill>
                <a:latin typeface="PF DinText Pro" panose="02000506020000020004" pitchFamily="2" charset="0"/>
                <a:ea typeface="Roboto"/>
                <a:cs typeface="Roboto"/>
                <a:sym typeface="Roboto"/>
              </a:endParaRPr>
            </a:p>
          </p:txBody>
        </p:sp>
      </p:grpSp>
      <p:sp>
        <p:nvSpPr>
          <p:cNvPr id="6365" name="Google Shape;6365;p162"/>
          <p:cNvSpPr txBox="1">
            <a:spLocks noGrp="1"/>
          </p:cNvSpPr>
          <p:nvPr>
            <p:ph type="title"/>
          </p:nvPr>
        </p:nvSpPr>
        <p:spPr>
          <a:xfrm>
            <a:off x="584200" y="380941"/>
            <a:ext cx="3632200" cy="892526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60950" tIns="30467" rIns="60950" bIns="30467" rtlCol="0" anchor="t" anchorCtr="0">
            <a:spAutoFit/>
          </a:bodyPr>
          <a:lstStyle/>
          <a:p>
            <a:r>
              <a:rPr lang="el-GR" dirty="0"/>
              <a:t>η</a:t>
            </a:r>
            <a:br>
              <a:rPr lang="en-US" dirty="0"/>
            </a:br>
            <a:r>
              <a:rPr lang="el-GR" dirty="0">
                <a:solidFill>
                  <a:srgbClr val="00B07B"/>
                </a:solidFill>
              </a:rPr>
              <a:t>ομάδα μας</a:t>
            </a:r>
            <a:endParaRPr dirty="0">
              <a:solidFill>
                <a:srgbClr val="00B07B"/>
              </a:solidFill>
            </a:endParaRPr>
          </a:p>
        </p:txBody>
      </p:sp>
      <p:cxnSp>
        <p:nvCxnSpPr>
          <p:cNvPr id="21" name="Ευθεία γραμμή σύνδεσης 20">
            <a:extLst>
              <a:ext uri="{FF2B5EF4-FFF2-40B4-BE49-F238E27FC236}">
                <a16:creationId xmlns:a16="http://schemas.microsoft.com/office/drawing/2014/main" id="{848771E1-59DF-4157-822A-4F7C36FBCA74}"/>
              </a:ext>
            </a:extLst>
          </p:cNvPr>
          <p:cNvCxnSpPr>
            <a:cxnSpLocks/>
          </p:cNvCxnSpPr>
          <p:nvPr/>
        </p:nvCxnSpPr>
        <p:spPr>
          <a:xfrm>
            <a:off x="468489" y="387291"/>
            <a:ext cx="0" cy="773994"/>
          </a:xfrm>
          <a:prstGeom prst="line">
            <a:avLst/>
          </a:prstGeom>
          <a:ln w="76200">
            <a:solidFill>
              <a:srgbClr val="00B27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" name="Εικόνα 24">
            <a:extLst>
              <a:ext uri="{FF2B5EF4-FFF2-40B4-BE49-F238E27FC236}">
                <a16:creationId xmlns:a16="http://schemas.microsoft.com/office/drawing/2014/main" id="{ACD282D3-2765-4AB0-87BC-9E28ED0E99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73" y="5930901"/>
            <a:ext cx="1120128" cy="812800"/>
          </a:xfrm>
          <a:prstGeom prst="rect">
            <a:avLst/>
          </a:prstGeom>
        </p:spPr>
      </p:pic>
      <p:sp>
        <p:nvSpPr>
          <p:cNvPr id="24" name="Freeform 5">
            <a:extLst>
              <a:ext uri="{FF2B5EF4-FFF2-40B4-BE49-F238E27FC236}">
                <a16:creationId xmlns:a16="http://schemas.microsoft.com/office/drawing/2014/main" id="{CFE8798D-4530-97C1-C47B-7B7FD81FCD26}"/>
              </a:ext>
            </a:extLst>
          </p:cNvPr>
          <p:cNvSpPr>
            <a:spLocks noChangeAspect="1"/>
          </p:cNvSpPr>
          <p:nvPr/>
        </p:nvSpPr>
        <p:spPr bwMode="auto">
          <a:xfrm>
            <a:off x="8609209" y="1320511"/>
            <a:ext cx="1493136" cy="1017521"/>
          </a:xfrm>
          <a:custGeom>
            <a:avLst/>
            <a:gdLst>
              <a:gd name="T0" fmla="*/ 870 w 945"/>
              <a:gd name="T1" fmla="*/ 297 h 653"/>
              <a:gd name="T2" fmla="*/ 795 w 945"/>
              <a:gd name="T3" fmla="*/ 203 h 653"/>
              <a:gd name="T4" fmla="*/ 409 w 945"/>
              <a:gd name="T5" fmla="*/ 0 h 653"/>
              <a:gd name="T6" fmla="*/ 0 w 945"/>
              <a:gd name="T7" fmla="*/ 303 h 653"/>
              <a:gd name="T8" fmla="*/ 409 w 945"/>
              <a:gd name="T9" fmla="*/ 607 h 653"/>
              <a:gd name="T10" fmla="*/ 459 w 945"/>
              <a:gd name="T11" fmla="*/ 605 h 653"/>
              <a:gd name="T12" fmla="*/ 592 w 945"/>
              <a:gd name="T13" fmla="*/ 628 h 653"/>
              <a:gd name="T14" fmla="*/ 705 w 945"/>
              <a:gd name="T15" fmla="*/ 653 h 653"/>
              <a:gd name="T16" fmla="*/ 945 w 945"/>
              <a:gd name="T17" fmla="*/ 447 h 653"/>
              <a:gd name="T18" fmla="*/ 870 w 945"/>
              <a:gd name="T19" fmla="*/ 297 h 6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945" h="653">
                <a:moveTo>
                  <a:pt x="870" y="297"/>
                </a:moveTo>
                <a:cubicBezTo>
                  <a:pt x="839" y="272"/>
                  <a:pt x="813" y="240"/>
                  <a:pt x="795" y="203"/>
                </a:cubicBezTo>
                <a:cubicBezTo>
                  <a:pt x="739" y="85"/>
                  <a:pt x="587" y="0"/>
                  <a:pt x="409" y="0"/>
                </a:cubicBezTo>
                <a:cubicBezTo>
                  <a:pt x="183" y="0"/>
                  <a:pt x="0" y="136"/>
                  <a:pt x="0" y="303"/>
                </a:cubicBezTo>
                <a:cubicBezTo>
                  <a:pt x="0" y="471"/>
                  <a:pt x="183" y="607"/>
                  <a:pt x="409" y="607"/>
                </a:cubicBezTo>
                <a:cubicBezTo>
                  <a:pt x="426" y="607"/>
                  <a:pt x="443" y="607"/>
                  <a:pt x="459" y="605"/>
                </a:cubicBezTo>
                <a:cubicBezTo>
                  <a:pt x="505" y="601"/>
                  <a:pt x="551" y="609"/>
                  <a:pt x="592" y="628"/>
                </a:cubicBezTo>
                <a:cubicBezTo>
                  <a:pt x="626" y="644"/>
                  <a:pt x="664" y="653"/>
                  <a:pt x="705" y="653"/>
                </a:cubicBezTo>
                <a:cubicBezTo>
                  <a:pt x="838" y="653"/>
                  <a:pt x="945" y="561"/>
                  <a:pt x="945" y="447"/>
                </a:cubicBezTo>
                <a:cubicBezTo>
                  <a:pt x="945" y="388"/>
                  <a:pt x="916" y="335"/>
                  <a:pt x="870" y="297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vert="horz" wrap="square" lIns="45720" tIns="22860" rIns="45720" bIns="22860" numCol="1" anchor="t" anchorCtr="0" compatLnSpc="1">
            <a:prstTxWarp prst="textNoShape">
              <a:avLst/>
            </a:prstTxWarp>
          </a:bodyPr>
          <a:lstStyle/>
          <a:p>
            <a:endParaRPr lang="en-US" sz="900"/>
          </a:p>
        </p:txBody>
      </p:sp>
      <p:sp>
        <p:nvSpPr>
          <p:cNvPr id="26" name="Freeform 7">
            <a:extLst>
              <a:ext uri="{FF2B5EF4-FFF2-40B4-BE49-F238E27FC236}">
                <a16:creationId xmlns:a16="http://schemas.microsoft.com/office/drawing/2014/main" id="{2C034E10-F751-BC7D-5621-903E87553C64}"/>
              </a:ext>
            </a:extLst>
          </p:cNvPr>
          <p:cNvSpPr>
            <a:spLocks noChangeAspect="1"/>
          </p:cNvSpPr>
          <p:nvPr/>
        </p:nvSpPr>
        <p:spPr bwMode="auto">
          <a:xfrm flipH="1">
            <a:off x="8627491" y="4488996"/>
            <a:ext cx="1055609" cy="73647"/>
          </a:xfrm>
          <a:custGeom>
            <a:avLst/>
            <a:gdLst>
              <a:gd name="T0" fmla="*/ 109 w 222"/>
              <a:gd name="T1" fmla="*/ 0 h 16"/>
              <a:gd name="T2" fmla="*/ 1 w 222"/>
              <a:gd name="T3" fmla="*/ 8 h 16"/>
              <a:gd name="T4" fmla="*/ 112 w 222"/>
              <a:gd name="T5" fmla="*/ 16 h 16"/>
              <a:gd name="T6" fmla="*/ 113 w 222"/>
              <a:gd name="T7" fmla="*/ 16 h 16"/>
              <a:gd name="T8" fmla="*/ 221 w 222"/>
              <a:gd name="T9" fmla="*/ 8 h 16"/>
              <a:gd name="T10" fmla="*/ 110 w 222"/>
              <a:gd name="T11" fmla="*/ 0 h 16"/>
              <a:gd name="T12" fmla="*/ 109 w 222"/>
              <a:gd name="T13" fmla="*/ 0 h 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22" h="16">
                <a:moveTo>
                  <a:pt x="109" y="0"/>
                </a:moveTo>
                <a:cubicBezTo>
                  <a:pt x="48" y="0"/>
                  <a:pt x="0" y="4"/>
                  <a:pt x="1" y="8"/>
                </a:cubicBezTo>
                <a:cubicBezTo>
                  <a:pt x="2" y="13"/>
                  <a:pt x="51" y="16"/>
                  <a:pt x="112" y="16"/>
                </a:cubicBezTo>
                <a:cubicBezTo>
                  <a:pt x="112" y="16"/>
                  <a:pt x="113" y="16"/>
                  <a:pt x="113" y="16"/>
                </a:cubicBezTo>
                <a:cubicBezTo>
                  <a:pt x="173" y="16"/>
                  <a:pt x="222" y="13"/>
                  <a:pt x="221" y="8"/>
                </a:cubicBezTo>
                <a:cubicBezTo>
                  <a:pt x="220" y="4"/>
                  <a:pt x="170" y="0"/>
                  <a:pt x="110" y="0"/>
                </a:cubicBezTo>
                <a:cubicBezTo>
                  <a:pt x="109" y="0"/>
                  <a:pt x="109" y="0"/>
                  <a:pt x="109" y="0"/>
                </a:cubicBezTo>
              </a:path>
            </a:pathLst>
          </a:custGeom>
          <a:solidFill>
            <a:srgbClr val="00B27B"/>
          </a:solidFill>
          <a:ln>
            <a:noFill/>
          </a:ln>
        </p:spPr>
        <p:txBody>
          <a:bodyPr vert="horz" wrap="square" lIns="45720" tIns="22860" rIns="45720" bIns="22860" numCol="1" anchor="t" anchorCtr="0" compatLnSpc="1">
            <a:prstTxWarp prst="textNoShape">
              <a:avLst/>
            </a:prstTxWarp>
          </a:bodyPr>
          <a:lstStyle/>
          <a:p>
            <a:endParaRPr lang="en-US" sz="900"/>
          </a:p>
        </p:txBody>
      </p:sp>
      <p:grpSp>
        <p:nvGrpSpPr>
          <p:cNvPr id="27" name="Group 50">
            <a:extLst>
              <a:ext uri="{FF2B5EF4-FFF2-40B4-BE49-F238E27FC236}">
                <a16:creationId xmlns:a16="http://schemas.microsoft.com/office/drawing/2014/main" id="{A9C18EC5-5898-E4F1-BFEA-E2858E41F55D}"/>
              </a:ext>
            </a:extLst>
          </p:cNvPr>
          <p:cNvGrpSpPr>
            <a:grpSpLocks noChangeAspect="1"/>
          </p:cNvGrpSpPr>
          <p:nvPr/>
        </p:nvGrpSpPr>
        <p:grpSpPr>
          <a:xfrm>
            <a:off x="8508837" y="2136730"/>
            <a:ext cx="1317465" cy="2299426"/>
            <a:chOff x="4164403" y="3763064"/>
            <a:chExt cx="1901589" cy="3318923"/>
          </a:xfrm>
        </p:grpSpPr>
        <p:sp>
          <p:nvSpPr>
            <p:cNvPr id="28" name="Freeform 8">
              <a:extLst>
                <a:ext uri="{FF2B5EF4-FFF2-40B4-BE49-F238E27FC236}">
                  <a16:creationId xmlns:a16="http://schemas.microsoft.com/office/drawing/2014/main" id="{D09EE360-77A9-797C-8CA4-7C8673C04036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5587642" y="3836884"/>
              <a:ext cx="224411" cy="277561"/>
            </a:xfrm>
            <a:custGeom>
              <a:avLst/>
              <a:gdLst>
                <a:gd name="T0" fmla="*/ 8 w 33"/>
                <a:gd name="T1" fmla="*/ 2 h 41"/>
                <a:gd name="T2" fmla="*/ 14 w 33"/>
                <a:gd name="T3" fmla="*/ 37 h 41"/>
                <a:gd name="T4" fmla="*/ 19 w 33"/>
                <a:gd name="T5" fmla="*/ 5 h 41"/>
                <a:gd name="T6" fmla="*/ 8 w 33"/>
                <a:gd name="T7" fmla="*/ 2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41">
                  <a:moveTo>
                    <a:pt x="8" y="2"/>
                  </a:moveTo>
                  <a:cubicBezTo>
                    <a:pt x="4" y="5"/>
                    <a:pt x="0" y="32"/>
                    <a:pt x="14" y="37"/>
                  </a:cubicBezTo>
                  <a:cubicBezTo>
                    <a:pt x="28" y="41"/>
                    <a:pt x="33" y="0"/>
                    <a:pt x="19" y="5"/>
                  </a:cubicBezTo>
                  <a:cubicBezTo>
                    <a:pt x="6" y="9"/>
                    <a:pt x="8" y="2"/>
                    <a:pt x="8" y="2"/>
                  </a:cubicBezTo>
                  <a:close/>
                </a:path>
              </a:pathLst>
            </a:custGeom>
            <a:solidFill>
              <a:srgbClr val="0086E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9" name="Freeform 9">
              <a:extLst>
                <a:ext uri="{FF2B5EF4-FFF2-40B4-BE49-F238E27FC236}">
                  <a16:creationId xmlns:a16="http://schemas.microsoft.com/office/drawing/2014/main" id="{FEC107BD-7185-5603-7B30-3A9081BF5523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4164403" y="6095759"/>
              <a:ext cx="171261" cy="425200"/>
            </a:xfrm>
            <a:custGeom>
              <a:avLst/>
              <a:gdLst>
                <a:gd name="T0" fmla="*/ 2 w 25"/>
                <a:gd name="T1" fmla="*/ 17 h 63"/>
                <a:gd name="T2" fmla="*/ 0 w 25"/>
                <a:gd name="T3" fmla="*/ 8 h 63"/>
                <a:gd name="T4" fmla="*/ 2 w 25"/>
                <a:gd name="T5" fmla="*/ 4 h 63"/>
                <a:gd name="T6" fmla="*/ 21 w 25"/>
                <a:gd name="T7" fmla="*/ 2 h 63"/>
                <a:gd name="T8" fmla="*/ 22 w 25"/>
                <a:gd name="T9" fmla="*/ 17 h 63"/>
                <a:gd name="T10" fmla="*/ 25 w 25"/>
                <a:gd name="T11" fmla="*/ 44 h 63"/>
                <a:gd name="T12" fmla="*/ 12 w 25"/>
                <a:gd name="T13" fmla="*/ 24 h 63"/>
                <a:gd name="T14" fmla="*/ 4 w 25"/>
                <a:gd name="T15" fmla="*/ 19 h 63"/>
                <a:gd name="T16" fmla="*/ 2 w 25"/>
                <a:gd name="T17" fmla="*/ 17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63">
                  <a:moveTo>
                    <a:pt x="2" y="17"/>
                  </a:moveTo>
                  <a:cubicBezTo>
                    <a:pt x="2" y="14"/>
                    <a:pt x="1" y="10"/>
                    <a:pt x="0" y="8"/>
                  </a:cubicBezTo>
                  <a:cubicBezTo>
                    <a:pt x="0" y="6"/>
                    <a:pt x="1" y="4"/>
                    <a:pt x="2" y="4"/>
                  </a:cubicBezTo>
                  <a:cubicBezTo>
                    <a:pt x="8" y="3"/>
                    <a:pt x="19" y="0"/>
                    <a:pt x="21" y="2"/>
                  </a:cubicBezTo>
                  <a:cubicBezTo>
                    <a:pt x="24" y="3"/>
                    <a:pt x="23" y="15"/>
                    <a:pt x="22" y="17"/>
                  </a:cubicBezTo>
                  <a:cubicBezTo>
                    <a:pt x="22" y="17"/>
                    <a:pt x="24" y="24"/>
                    <a:pt x="25" y="44"/>
                  </a:cubicBezTo>
                  <a:cubicBezTo>
                    <a:pt x="25" y="63"/>
                    <a:pt x="15" y="31"/>
                    <a:pt x="12" y="24"/>
                  </a:cubicBezTo>
                  <a:cubicBezTo>
                    <a:pt x="9" y="19"/>
                    <a:pt x="6" y="19"/>
                    <a:pt x="4" y="19"/>
                  </a:cubicBezTo>
                  <a:cubicBezTo>
                    <a:pt x="3" y="19"/>
                    <a:pt x="2" y="18"/>
                    <a:pt x="2" y="17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30" name="Freeform 10">
              <a:extLst>
                <a:ext uri="{FF2B5EF4-FFF2-40B4-BE49-F238E27FC236}">
                  <a16:creationId xmlns:a16="http://schemas.microsoft.com/office/drawing/2014/main" id="{05B3F2E8-DEFC-6733-091D-46BC45F81275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4261843" y="5236501"/>
              <a:ext cx="1804149" cy="1677178"/>
            </a:xfrm>
            <a:custGeom>
              <a:avLst/>
              <a:gdLst>
                <a:gd name="T0" fmla="*/ 257 w 263"/>
                <a:gd name="T1" fmla="*/ 133 h 248"/>
                <a:gd name="T2" fmla="*/ 257 w 263"/>
                <a:gd name="T3" fmla="*/ 133 h 248"/>
                <a:gd name="T4" fmla="*/ 213 w 263"/>
                <a:gd name="T5" fmla="*/ 123 h 248"/>
                <a:gd name="T6" fmla="*/ 192 w 263"/>
                <a:gd name="T7" fmla="*/ 117 h 248"/>
                <a:gd name="T8" fmla="*/ 175 w 263"/>
                <a:gd name="T9" fmla="*/ 111 h 248"/>
                <a:gd name="T10" fmla="*/ 163 w 263"/>
                <a:gd name="T11" fmla="*/ 92 h 248"/>
                <a:gd name="T12" fmla="*/ 150 w 263"/>
                <a:gd name="T13" fmla="*/ 71 h 248"/>
                <a:gd name="T14" fmla="*/ 141 w 263"/>
                <a:gd name="T15" fmla="*/ 48 h 248"/>
                <a:gd name="T16" fmla="*/ 138 w 263"/>
                <a:gd name="T17" fmla="*/ 34 h 248"/>
                <a:gd name="T18" fmla="*/ 133 w 263"/>
                <a:gd name="T19" fmla="*/ 1 h 248"/>
                <a:gd name="T20" fmla="*/ 92 w 263"/>
                <a:gd name="T21" fmla="*/ 6 h 248"/>
                <a:gd name="T22" fmla="*/ 91 w 263"/>
                <a:gd name="T23" fmla="*/ 4 h 248"/>
                <a:gd name="T24" fmla="*/ 68 w 263"/>
                <a:gd name="T25" fmla="*/ 8 h 248"/>
                <a:gd name="T26" fmla="*/ 55 w 263"/>
                <a:gd name="T27" fmla="*/ 10 h 248"/>
                <a:gd name="T28" fmla="*/ 58 w 263"/>
                <a:gd name="T29" fmla="*/ 24 h 248"/>
                <a:gd name="T30" fmla="*/ 36 w 263"/>
                <a:gd name="T31" fmla="*/ 60 h 248"/>
                <a:gd name="T32" fmla="*/ 3 w 263"/>
                <a:gd name="T33" fmla="*/ 108 h 248"/>
                <a:gd name="T34" fmla="*/ 2 w 263"/>
                <a:gd name="T35" fmla="*/ 109 h 248"/>
                <a:gd name="T36" fmla="*/ 2 w 263"/>
                <a:gd name="T37" fmla="*/ 120 h 248"/>
                <a:gd name="T38" fmla="*/ 28 w 263"/>
                <a:gd name="T39" fmla="*/ 181 h 248"/>
                <a:gd name="T40" fmla="*/ 40 w 263"/>
                <a:gd name="T41" fmla="*/ 212 h 248"/>
                <a:gd name="T42" fmla="*/ 50 w 263"/>
                <a:gd name="T43" fmla="*/ 243 h 248"/>
                <a:gd name="T44" fmla="*/ 50 w 263"/>
                <a:gd name="T45" fmla="*/ 243 h 248"/>
                <a:gd name="T46" fmla="*/ 57 w 263"/>
                <a:gd name="T47" fmla="*/ 248 h 248"/>
                <a:gd name="T48" fmla="*/ 62 w 263"/>
                <a:gd name="T49" fmla="*/ 242 h 248"/>
                <a:gd name="T50" fmla="*/ 55 w 263"/>
                <a:gd name="T51" fmla="*/ 208 h 248"/>
                <a:gd name="T52" fmla="*/ 46 w 263"/>
                <a:gd name="T53" fmla="*/ 175 h 248"/>
                <a:gd name="T54" fmla="*/ 28 w 263"/>
                <a:gd name="T55" fmla="*/ 118 h 248"/>
                <a:gd name="T56" fmla="*/ 60 w 263"/>
                <a:gd name="T57" fmla="*/ 77 h 248"/>
                <a:gd name="T58" fmla="*/ 81 w 263"/>
                <a:gd name="T59" fmla="*/ 50 h 248"/>
                <a:gd name="T60" fmla="*/ 107 w 263"/>
                <a:gd name="T61" fmla="*/ 48 h 248"/>
                <a:gd name="T62" fmla="*/ 111 w 263"/>
                <a:gd name="T63" fmla="*/ 59 h 248"/>
                <a:gd name="T64" fmla="*/ 124 w 263"/>
                <a:gd name="T65" fmla="*/ 85 h 248"/>
                <a:gd name="T66" fmla="*/ 140 w 263"/>
                <a:gd name="T67" fmla="*/ 108 h 248"/>
                <a:gd name="T68" fmla="*/ 158 w 263"/>
                <a:gd name="T69" fmla="*/ 130 h 248"/>
                <a:gd name="T70" fmla="*/ 158 w 263"/>
                <a:gd name="T71" fmla="*/ 130 h 248"/>
                <a:gd name="T72" fmla="*/ 159 w 263"/>
                <a:gd name="T73" fmla="*/ 131 h 248"/>
                <a:gd name="T74" fmla="*/ 164 w 263"/>
                <a:gd name="T75" fmla="*/ 134 h 248"/>
                <a:gd name="T76" fmla="*/ 187 w 263"/>
                <a:gd name="T77" fmla="*/ 138 h 248"/>
                <a:gd name="T78" fmla="*/ 210 w 263"/>
                <a:gd name="T79" fmla="*/ 142 h 248"/>
                <a:gd name="T80" fmla="*/ 256 w 263"/>
                <a:gd name="T81" fmla="*/ 145 h 248"/>
                <a:gd name="T82" fmla="*/ 262 w 263"/>
                <a:gd name="T83" fmla="*/ 140 h 248"/>
                <a:gd name="T84" fmla="*/ 257 w 263"/>
                <a:gd name="T85" fmla="*/ 133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263" h="248">
                  <a:moveTo>
                    <a:pt x="257" y="133"/>
                  </a:moveTo>
                  <a:cubicBezTo>
                    <a:pt x="257" y="133"/>
                    <a:pt x="257" y="133"/>
                    <a:pt x="257" y="133"/>
                  </a:cubicBezTo>
                  <a:cubicBezTo>
                    <a:pt x="242" y="131"/>
                    <a:pt x="228" y="127"/>
                    <a:pt x="213" y="123"/>
                  </a:cubicBezTo>
                  <a:cubicBezTo>
                    <a:pt x="206" y="121"/>
                    <a:pt x="199" y="119"/>
                    <a:pt x="192" y="117"/>
                  </a:cubicBezTo>
                  <a:cubicBezTo>
                    <a:pt x="186" y="115"/>
                    <a:pt x="181" y="113"/>
                    <a:pt x="175" y="111"/>
                  </a:cubicBezTo>
                  <a:cubicBezTo>
                    <a:pt x="171" y="105"/>
                    <a:pt x="167" y="99"/>
                    <a:pt x="163" y="92"/>
                  </a:cubicBezTo>
                  <a:cubicBezTo>
                    <a:pt x="158" y="85"/>
                    <a:pt x="154" y="78"/>
                    <a:pt x="150" y="71"/>
                  </a:cubicBezTo>
                  <a:cubicBezTo>
                    <a:pt x="147" y="63"/>
                    <a:pt x="144" y="56"/>
                    <a:pt x="141" y="48"/>
                  </a:cubicBezTo>
                  <a:cubicBezTo>
                    <a:pt x="140" y="43"/>
                    <a:pt x="139" y="39"/>
                    <a:pt x="138" y="34"/>
                  </a:cubicBezTo>
                  <a:cubicBezTo>
                    <a:pt x="139" y="17"/>
                    <a:pt x="133" y="1"/>
                    <a:pt x="133" y="1"/>
                  </a:cubicBezTo>
                  <a:cubicBezTo>
                    <a:pt x="92" y="6"/>
                    <a:pt x="92" y="6"/>
                    <a:pt x="92" y="6"/>
                  </a:cubicBezTo>
                  <a:cubicBezTo>
                    <a:pt x="92" y="5"/>
                    <a:pt x="91" y="5"/>
                    <a:pt x="91" y="4"/>
                  </a:cubicBezTo>
                  <a:cubicBezTo>
                    <a:pt x="83" y="0"/>
                    <a:pt x="74" y="2"/>
                    <a:pt x="68" y="8"/>
                  </a:cubicBezTo>
                  <a:cubicBezTo>
                    <a:pt x="55" y="10"/>
                    <a:pt x="55" y="10"/>
                    <a:pt x="55" y="10"/>
                  </a:cubicBezTo>
                  <a:cubicBezTo>
                    <a:pt x="56" y="14"/>
                    <a:pt x="57" y="19"/>
                    <a:pt x="58" y="24"/>
                  </a:cubicBezTo>
                  <a:cubicBezTo>
                    <a:pt x="51" y="36"/>
                    <a:pt x="43" y="48"/>
                    <a:pt x="36" y="60"/>
                  </a:cubicBezTo>
                  <a:cubicBezTo>
                    <a:pt x="25" y="76"/>
                    <a:pt x="14" y="92"/>
                    <a:pt x="3" y="108"/>
                  </a:cubicBezTo>
                  <a:cubicBezTo>
                    <a:pt x="2" y="109"/>
                    <a:pt x="2" y="109"/>
                    <a:pt x="2" y="109"/>
                  </a:cubicBezTo>
                  <a:cubicBezTo>
                    <a:pt x="0" y="112"/>
                    <a:pt x="0" y="117"/>
                    <a:pt x="2" y="120"/>
                  </a:cubicBezTo>
                  <a:cubicBezTo>
                    <a:pt x="11" y="140"/>
                    <a:pt x="20" y="161"/>
                    <a:pt x="28" y="181"/>
                  </a:cubicBezTo>
                  <a:cubicBezTo>
                    <a:pt x="33" y="192"/>
                    <a:pt x="37" y="202"/>
                    <a:pt x="40" y="212"/>
                  </a:cubicBezTo>
                  <a:cubicBezTo>
                    <a:pt x="44" y="222"/>
                    <a:pt x="48" y="233"/>
                    <a:pt x="50" y="243"/>
                  </a:cubicBezTo>
                  <a:cubicBezTo>
                    <a:pt x="50" y="243"/>
                    <a:pt x="50" y="243"/>
                    <a:pt x="50" y="243"/>
                  </a:cubicBezTo>
                  <a:cubicBezTo>
                    <a:pt x="51" y="246"/>
                    <a:pt x="54" y="248"/>
                    <a:pt x="57" y="248"/>
                  </a:cubicBezTo>
                  <a:cubicBezTo>
                    <a:pt x="60" y="248"/>
                    <a:pt x="62" y="245"/>
                    <a:pt x="62" y="242"/>
                  </a:cubicBezTo>
                  <a:cubicBezTo>
                    <a:pt x="61" y="230"/>
                    <a:pt x="58" y="219"/>
                    <a:pt x="55" y="208"/>
                  </a:cubicBezTo>
                  <a:cubicBezTo>
                    <a:pt x="52" y="197"/>
                    <a:pt x="49" y="186"/>
                    <a:pt x="46" y="175"/>
                  </a:cubicBezTo>
                  <a:cubicBezTo>
                    <a:pt x="40" y="156"/>
                    <a:pt x="34" y="137"/>
                    <a:pt x="28" y="118"/>
                  </a:cubicBezTo>
                  <a:cubicBezTo>
                    <a:pt x="39" y="105"/>
                    <a:pt x="49" y="91"/>
                    <a:pt x="60" y="77"/>
                  </a:cubicBezTo>
                  <a:cubicBezTo>
                    <a:pt x="67" y="68"/>
                    <a:pt x="74" y="59"/>
                    <a:pt x="81" y="50"/>
                  </a:cubicBezTo>
                  <a:cubicBezTo>
                    <a:pt x="89" y="51"/>
                    <a:pt x="98" y="50"/>
                    <a:pt x="107" y="48"/>
                  </a:cubicBezTo>
                  <a:cubicBezTo>
                    <a:pt x="108" y="52"/>
                    <a:pt x="109" y="56"/>
                    <a:pt x="111" y="59"/>
                  </a:cubicBezTo>
                  <a:cubicBezTo>
                    <a:pt x="114" y="68"/>
                    <a:pt x="119" y="77"/>
                    <a:pt x="124" y="85"/>
                  </a:cubicBezTo>
                  <a:cubicBezTo>
                    <a:pt x="129" y="93"/>
                    <a:pt x="134" y="101"/>
                    <a:pt x="140" y="108"/>
                  </a:cubicBezTo>
                  <a:cubicBezTo>
                    <a:pt x="145" y="116"/>
                    <a:pt x="151" y="123"/>
                    <a:pt x="158" y="130"/>
                  </a:cubicBezTo>
                  <a:cubicBezTo>
                    <a:pt x="158" y="130"/>
                    <a:pt x="158" y="130"/>
                    <a:pt x="158" y="130"/>
                  </a:cubicBezTo>
                  <a:cubicBezTo>
                    <a:pt x="159" y="131"/>
                    <a:pt x="159" y="131"/>
                    <a:pt x="159" y="131"/>
                  </a:cubicBezTo>
                  <a:cubicBezTo>
                    <a:pt x="160" y="132"/>
                    <a:pt x="162" y="133"/>
                    <a:pt x="164" y="134"/>
                  </a:cubicBezTo>
                  <a:cubicBezTo>
                    <a:pt x="171" y="135"/>
                    <a:pt x="179" y="137"/>
                    <a:pt x="187" y="138"/>
                  </a:cubicBezTo>
                  <a:cubicBezTo>
                    <a:pt x="194" y="140"/>
                    <a:pt x="202" y="141"/>
                    <a:pt x="210" y="142"/>
                  </a:cubicBezTo>
                  <a:cubicBezTo>
                    <a:pt x="225" y="144"/>
                    <a:pt x="241" y="145"/>
                    <a:pt x="256" y="145"/>
                  </a:cubicBezTo>
                  <a:cubicBezTo>
                    <a:pt x="259" y="146"/>
                    <a:pt x="262" y="143"/>
                    <a:pt x="262" y="140"/>
                  </a:cubicBezTo>
                  <a:cubicBezTo>
                    <a:pt x="263" y="137"/>
                    <a:pt x="261" y="134"/>
                    <a:pt x="257" y="13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31" name="Freeform 11">
              <a:extLst>
                <a:ext uri="{FF2B5EF4-FFF2-40B4-BE49-F238E27FC236}">
                  <a16:creationId xmlns:a16="http://schemas.microsoft.com/office/drawing/2014/main" id="{67CB56ED-E650-FF80-55FC-C7C157401A25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5587640" y="6839859"/>
              <a:ext cx="416343" cy="242128"/>
            </a:xfrm>
            <a:custGeom>
              <a:avLst/>
              <a:gdLst>
                <a:gd name="T0" fmla="*/ 41 w 61"/>
                <a:gd name="T1" fmla="*/ 4 h 36"/>
                <a:gd name="T2" fmla="*/ 50 w 61"/>
                <a:gd name="T3" fmla="*/ 1 h 36"/>
                <a:gd name="T4" fmla="*/ 54 w 61"/>
                <a:gd name="T5" fmla="*/ 2 h 36"/>
                <a:gd name="T6" fmla="*/ 60 w 61"/>
                <a:gd name="T7" fmla="*/ 20 h 36"/>
                <a:gd name="T8" fmla="*/ 45 w 61"/>
                <a:gd name="T9" fmla="*/ 23 h 36"/>
                <a:gd name="T10" fmla="*/ 19 w 61"/>
                <a:gd name="T11" fmla="*/ 31 h 36"/>
                <a:gd name="T12" fmla="*/ 36 w 61"/>
                <a:gd name="T13" fmla="*/ 15 h 36"/>
                <a:gd name="T14" fmla="*/ 40 w 61"/>
                <a:gd name="T15" fmla="*/ 7 h 36"/>
                <a:gd name="T16" fmla="*/ 41 w 61"/>
                <a:gd name="T17" fmla="*/ 4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1" h="36">
                  <a:moveTo>
                    <a:pt x="41" y="4"/>
                  </a:moveTo>
                  <a:cubicBezTo>
                    <a:pt x="44" y="3"/>
                    <a:pt x="47" y="2"/>
                    <a:pt x="50" y="1"/>
                  </a:cubicBezTo>
                  <a:cubicBezTo>
                    <a:pt x="51" y="0"/>
                    <a:pt x="53" y="1"/>
                    <a:pt x="54" y="2"/>
                  </a:cubicBezTo>
                  <a:cubicBezTo>
                    <a:pt x="56" y="7"/>
                    <a:pt x="61" y="17"/>
                    <a:pt x="60" y="20"/>
                  </a:cubicBezTo>
                  <a:cubicBezTo>
                    <a:pt x="59" y="23"/>
                    <a:pt x="47" y="25"/>
                    <a:pt x="45" y="23"/>
                  </a:cubicBezTo>
                  <a:cubicBezTo>
                    <a:pt x="45" y="23"/>
                    <a:pt x="39" y="27"/>
                    <a:pt x="19" y="31"/>
                  </a:cubicBezTo>
                  <a:cubicBezTo>
                    <a:pt x="0" y="36"/>
                    <a:pt x="29" y="20"/>
                    <a:pt x="36" y="15"/>
                  </a:cubicBezTo>
                  <a:cubicBezTo>
                    <a:pt x="40" y="12"/>
                    <a:pt x="40" y="9"/>
                    <a:pt x="40" y="7"/>
                  </a:cubicBezTo>
                  <a:cubicBezTo>
                    <a:pt x="39" y="5"/>
                    <a:pt x="40" y="4"/>
                    <a:pt x="41" y="4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32" name="Freeform 12">
              <a:extLst>
                <a:ext uri="{FF2B5EF4-FFF2-40B4-BE49-F238E27FC236}">
                  <a16:creationId xmlns:a16="http://schemas.microsoft.com/office/drawing/2014/main" id="{15CB27E5-5C21-8996-B31F-8D8F5E8402C1}"/>
                </a:ext>
              </a:extLst>
            </p:cNvPr>
            <p:cNvSpPr>
              <a:spLocks noEditPoints="1"/>
            </p:cNvSpPr>
            <p:nvPr/>
          </p:nvSpPr>
          <p:spPr bwMode="auto">
            <a:xfrm flipH="1">
              <a:off x="4858305" y="4208934"/>
              <a:ext cx="1175206" cy="1263789"/>
            </a:xfrm>
            <a:custGeom>
              <a:avLst/>
              <a:gdLst>
                <a:gd name="T0" fmla="*/ 171 w 171"/>
                <a:gd name="T1" fmla="*/ 85 h 187"/>
                <a:gd name="T2" fmla="*/ 169 w 171"/>
                <a:gd name="T3" fmla="*/ 75 h 187"/>
                <a:gd name="T4" fmla="*/ 167 w 171"/>
                <a:gd name="T5" fmla="*/ 65 h 187"/>
                <a:gd name="T6" fmla="*/ 166 w 171"/>
                <a:gd name="T7" fmla="*/ 63 h 187"/>
                <a:gd name="T8" fmla="*/ 166 w 171"/>
                <a:gd name="T9" fmla="*/ 63 h 187"/>
                <a:gd name="T10" fmla="*/ 153 w 171"/>
                <a:gd name="T11" fmla="*/ 46 h 187"/>
                <a:gd name="T12" fmla="*/ 138 w 171"/>
                <a:gd name="T13" fmla="*/ 32 h 187"/>
                <a:gd name="T14" fmla="*/ 122 w 171"/>
                <a:gd name="T15" fmla="*/ 19 h 187"/>
                <a:gd name="T16" fmla="*/ 103 w 171"/>
                <a:gd name="T17" fmla="*/ 10 h 187"/>
                <a:gd name="T18" fmla="*/ 102 w 171"/>
                <a:gd name="T19" fmla="*/ 9 h 187"/>
                <a:gd name="T20" fmla="*/ 98 w 171"/>
                <a:gd name="T21" fmla="*/ 9 h 187"/>
                <a:gd name="T22" fmla="*/ 44 w 171"/>
                <a:gd name="T23" fmla="*/ 24 h 187"/>
                <a:gd name="T24" fmla="*/ 17 w 171"/>
                <a:gd name="T25" fmla="*/ 66 h 187"/>
                <a:gd name="T26" fmla="*/ 6 w 171"/>
                <a:gd name="T27" fmla="*/ 94 h 187"/>
                <a:gd name="T28" fmla="*/ 0 w 171"/>
                <a:gd name="T29" fmla="*/ 123 h 187"/>
                <a:gd name="T30" fmla="*/ 0 w 171"/>
                <a:gd name="T31" fmla="*/ 124 h 187"/>
                <a:gd name="T32" fmla="*/ 0 w 171"/>
                <a:gd name="T33" fmla="*/ 125 h 187"/>
                <a:gd name="T34" fmla="*/ 8 w 171"/>
                <a:gd name="T35" fmla="*/ 133 h 187"/>
                <a:gd name="T36" fmla="*/ 8 w 171"/>
                <a:gd name="T37" fmla="*/ 133 h 187"/>
                <a:gd name="T38" fmla="*/ 17 w 171"/>
                <a:gd name="T39" fmla="*/ 130 h 187"/>
                <a:gd name="T40" fmla="*/ 23 w 171"/>
                <a:gd name="T41" fmla="*/ 127 h 187"/>
                <a:gd name="T42" fmla="*/ 34 w 171"/>
                <a:gd name="T43" fmla="*/ 118 h 187"/>
                <a:gd name="T44" fmla="*/ 40 w 171"/>
                <a:gd name="T45" fmla="*/ 111 h 187"/>
                <a:gd name="T46" fmla="*/ 53 w 171"/>
                <a:gd name="T47" fmla="*/ 175 h 187"/>
                <a:gd name="T48" fmla="*/ 131 w 171"/>
                <a:gd name="T49" fmla="*/ 166 h 187"/>
                <a:gd name="T50" fmla="*/ 113 w 171"/>
                <a:gd name="T51" fmla="*/ 40 h 187"/>
                <a:gd name="T52" fmla="*/ 126 w 171"/>
                <a:gd name="T53" fmla="*/ 48 h 187"/>
                <a:gd name="T54" fmla="*/ 140 w 171"/>
                <a:gd name="T55" fmla="*/ 60 h 187"/>
                <a:gd name="T56" fmla="*/ 152 w 171"/>
                <a:gd name="T57" fmla="*/ 72 h 187"/>
                <a:gd name="T58" fmla="*/ 154 w 171"/>
                <a:gd name="T59" fmla="*/ 78 h 187"/>
                <a:gd name="T60" fmla="*/ 156 w 171"/>
                <a:gd name="T61" fmla="*/ 87 h 187"/>
                <a:gd name="T62" fmla="*/ 158 w 171"/>
                <a:gd name="T63" fmla="*/ 104 h 187"/>
                <a:gd name="T64" fmla="*/ 157 w 171"/>
                <a:gd name="T65" fmla="*/ 122 h 187"/>
                <a:gd name="T66" fmla="*/ 155 w 171"/>
                <a:gd name="T67" fmla="*/ 139 h 187"/>
                <a:gd name="T68" fmla="*/ 155 w 171"/>
                <a:gd name="T69" fmla="*/ 140 h 187"/>
                <a:gd name="T70" fmla="*/ 157 w 171"/>
                <a:gd name="T71" fmla="*/ 144 h 187"/>
                <a:gd name="T72" fmla="*/ 162 w 171"/>
                <a:gd name="T73" fmla="*/ 142 h 187"/>
                <a:gd name="T74" fmla="*/ 168 w 171"/>
                <a:gd name="T75" fmla="*/ 123 h 187"/>
                <a:gd name="T76" fmla="*/ 171 w 171"/>
                <a:gd name="T77" fmla="*/ 104 h 187"/>
                <a:gd name="T78" fmla="*/ 171 w 171"/>
                <a:gd name="T79" fmla="*/ 85 h 187"/>
                <a:gd name="T80" fmla="*/ 35 w 171"/>
                <a:gd name="T81" fmla="*/ 101 h 187"/>
                <a:gd name="T82" fmla="*/ 26 w 171"/>
                <a:gd name="T83" fmla="*/ 109 h 187"/>
                <a:gd name="T84" fmla="*/ 20 w 171"/>
                <a:gd name="T85" fmla="*/ 112 h 187"/>
                <a:gd name="T86" fmla="*/ 24 w 171"/>
                <a:gd name="T87" fmla="*/ 100 h 187"/>
                <a:gd name="T88" fmla="*/ 35 w 171"/>
                <a:gd name="T89" fmla="*/ 75 h 187"/>
                <a:gd name="T90" fmla="*/ 38 w 171"/>
                <a:gd name="T91" fmla="*/ 68 h 187"/>
                <a:gd name="T92" fmla="*/ 39 w 171"/>
                <a:gd name="T93" fmla="*/ 97 h 187"/>
                <a:gd name="T94" fmla="*/ 35 w 171"/>
                <a:gd name="T95" fmla="*/ 101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71" h="187">
                  <a:moveTo>
                    <a:pt x="171" y="85"/>
                  </a:moveTo>
                  <a:cubicBezTo>
                    <a:pt x="170" y="81"/>
                    <a:pt x="170" y="78"/>
                    <a:pt x="169" y="75"/>
                  </a:cubicBezTo>
                  <a:cubicBezTo>
                    <a:pt x="169" y="71"/>
                    <a:pt x="168" y="68"/>
                    <a:pt x="167" y="65"/>
                  </a:cubicBezTo>
                  <a:cubicBezTo>
                    <a:pt x="167" y="64"/>
                    <a:pt x="167" y="64"/>
                    <a:pt x="166" y="63"/>
                  </a:cubicBezTo>
                  <a:cubicBezTo>
                    <a:pt x="166" y="63"/>
                    <a:pt x="166" y="63"/>
                    <a:pt x="166" y="63"/>
                  </a:cubicBezTo>
                  <a:cubicBezTo>
                    <a:pt x="162" y="57"/>
                    <a:pt x="158" y="51"/>
                    <a:pt x="153" y="46"/>
                  </a:cubicBezTo>
                  <a:cubicBezTo>
                    <a:pt x="149" y="41"/>
                    <a:pt x="144" y="36"/>
                    <a:pt x="138" y="32"/>
                  </a:cubicBezTo>
                  <a:cubicBezTo>
                    <a:pt x="133" y="27"/>
                    <a:pt x="128" y="23"/>
                    <a:pt x="122" y="19"/>
                  </a:cubicBezTo>
                  <a:cubicBezTo>
                    <a:pt x="116" y="16"/>
                    <a:pt x="109" y="13"/>
                    <a:pt x="103" y="10"/>
                  </a:cubicBezTo>
                  <a:cubicBezTo>
                    <a:pt x="102" y="9"/>
                    <a:pt x="102" y="9"/>
                    <a:pt x="102" y="9"/>
                  </a:cubicBezTo>
                  <a:cubicBezTo>
                    <a:pt x="101" y="9"/>
                    <a:pt x="99" y="9"/>
                    <a:pt x="98" y="9"/>
                  </a:cubicBezTo>
                  <a:cubicBezTo>
                    <a:pt x="81" y="0"/>
                    <a:pt x="55" y="7"/>
                    <a:pt x="44" y="24"/>
                  </a:cubicBezTo>
                  <a:cubicBezTo>
                    <a:pt x="33" y="36"/>
                    <a:pt x="23" y="51"/>
                    <a:pt x="17" y="66"/>
                  </a:cubicBezTo>
                  <a:cubicBezTo>
                    <a:pt x="12" y="75"/>
                    <a:pt x="9" y="84"/>
                    <a:pt x="6" y="94"/>
                  </a:cubicBezTo>
                  <a:cubicBezTo>
                    <a:pt x="3" y="104"/>
                    <a:pt x="1" y="113"/>
                    <a:pt x="0" y="123"/>
                  </a:cubicBezTo>
                  <a:cubicBezTo>
                    <a:pt x="0" y="124"/>
                    <a:pt x="0" y="124"/>
                    <a:pt x="0" y="124"/>
                  </a:cubicBezTo>
                  <a:cubicBezTo>
                    <a:pt x="0" y="124"/>
                    <a:pt x="0" y="125"/>
                    <a:pt x="0" y="125"/>
                  </a:cubicBezTo>
                  <a:cubicBezTo>
                    <a:pt x="0" y="129"/>
                    <a:pt x="3" y="133"/>
                    <a:pt x="8" y="133"/>
                  </a:cubicBezTo>
                  <a:cubicBezTo>
                    <a:pt x="8" y="133"/>
                    <a:pt x="8" y="133"/>
                    <a:pt x="8" y="133"/>
                  </a:cubicBezTo>
                  <a:cubicBezTo>
                    <a:pt x="12" y="133"/>
                    <a:pt x="15" y="132"/>
                    <a:pt x="17" y="130"/>
                  </a:cubicBezTo>
                  <a:cubicBezTo>
                    <a:pt x="19" y="129"/>
                    <a:pt x="21" y="128"/>
                    <a:pt x="23" y="127"/>
                  </a:cubicBezTo>
                  <a:cubicBezTo>
                    <a:pt x="27" y="124"/>
                    <a:pt x="31" y="121"/>
                    <a:pt x="34" y="118"/>
                  </a:cubicBezTo>
                  <a:cubicBezTo>
                    <a:pt x="36" y="116"/>
                    <a:pt x="38" y="114"/>
                    <a:pt x="40" y="111"/>
                  </a:cubicBezTo>
                  <a:cubicBezTo>
                    <a:pt x="44" y="153"/>
                    <a:pt x="53" y="175"/>
                    <a:pt x="53" y="175"/>
                  </a:cubicBezTo>
                  <a:cubicBezTo>
                    <a:pt x="80" y="187"/>
                    <a:pt x="131" y="166"/>
                    <a:pt x="131" y="166"/>
                  </a:cubicBezTo>
                  <a:cubicBezTo>
                    <a:pt x="123" y="124"/>
                    <a:pt x="116" y="82"/>
                    <a:pt x="113" y="40"/>
                  </a:cubicBezTo>
                  <a:cubicBezTo>
                    <a:pt x="117" y="42"/>
                    <a:pt x="121" y="45"/>
                    <a:pt x="126" y="48"/>
                  </a:cubicBezTo>
                  <a:cubicBezTo>
                    <a:pt x="130" y="52"/>
                    <a:pt x="135" y="55"/>
                    <a:pt x="140" y="60"/>
                  </a:cubicBezTo>
                  <a:cubicBezTo>
                    <a:pt x="144" y="63"/>
                    <a:pt x="148" y="68"/>
                    <a:pt x="152" y="72"/>
                  </a:cubicBezTo>
                  <a:cubicBezTo>
                    <a:pt x="152" y="74"/>
                    <a:pt x="153" y="76"/>
                    <a:pt x="154" y="78"/>
                  </a:cubicBezTo>
                  <a:cubicBezTo>
                    <a:pt x="154" y="81"/>
                    <a:pt x="155" y="84"/>
                    <a:pt x="156" y="87"/>
                  </a:cubicBezTo>
                  <a:cubicBezTo>
                    <a:pt x="157" y="92"/>
                    <a:pt x="157" y="98"/>
                    <a:pt x="158" y="104"/>
                  </a:cubicBezTo>
                  <a:cubicBezTo>
                    <a:pt x="158" y="110"/>
                    <a:pt x="158" y="116"/>
                    <a:pt x="157" y="122"/>
                  </a:cubicBezTo>
                  <a:cubicBezTo>
                    <a:pt x="157" y="128"/>
                    <a:pt x="156" y="134"/>
                    <a:pt x="155" y="139"/>
                  </a:cubicBezTo>
                  <a:cubicBezTo>
                    <a:pt x="155" y="140"/>
                    <a:pt x="155" y="140"/>
                    <a:pt x="155" y="140"/>
                  </a:cubicBezTo>
                  <a:cubicBezTo>
                    <a:pt x="154" y="142"/>
                    <a:pt x="155" y="143"/>
                    <a:pt x="157" y="144"/>
                  </a:cubicBezTo>
                  <a:cubicBezTo>
                    <a:pt x="159" y="145"/>
                    <a:pt x="162" y="144"/>
                    <a:pt x="162" y="142"/>
                  </a:cubicBezTo>
                  <a:cubicBezTo>
                    <a:pt x="165" y="136"/>
                    <a:pt x="167" y="130"/>
                    <a:pt x="168" y="123"/>
                  </a:cubicBezTo>
                  <a:cubicBezTo>
                    <a:pt x="169" y="117"/>
                    <a:pt x="170" y="111"/>
                    <a:pt x="171" y="104"/>
                  </a:cubicBezTo>
                  <a:cubicBezTo>
                    <a:pt x="171" y="98"/>
                    <a:pt x="171" y="91"/>
                    <a:pt x="171" y="85"/>
                  </a:cubicBezTo>
                  <a:close/>
                  <a:moveTo>
                    <a:pt x="35" y="101"/>
                  </a:moveTo>
                  <a:cubicBezTo>
                    <a:pt x="32" y="104"/>
                    <a:pt x="29" y="106"/>
                    <a:pt x="26" y="109"/>
                  </a:cubicBezTo>
                  <a:cubicBezTo>
                    <a:pt x="24" y="110"/>
                    <a:pt x="22" y="111"/>
                    <a:pt x="20" y="112"/>
                  </a:cubicBezTo>
                  <a:cubicBezTo>
                    <a:pt x="21" y="108"/>
                    <a:pt x="22" y="104"/>
                    <a:pt x="24" y="100"/>
                  </a:cubicBezTo>
                  <a:cubicBezTo>
                    <a:pt x="27" y="91"/>
                    <a:pt x="30" y="83"/>
                    <a:pt x="35" y="75"/>
                  </a:cubicBezTo>
                  <a:cubicBezTo>
                    <a:pt x="36" y="73"/>
                    <a:pt x="37" y="70"/>
                    <a:pt x="38" y="68"/>
                  </a:cubicBezTo>
                  <a:cubicBezTo>
                    <a:pt x="38" y="79"/>
                    <a:pt x="39" y="88"/>
                    <a:pt x="39" y="97"/>
                  </a:cubicBezTo>
                  <a:cubicBezTo>
                    <a:pt x="38" y="99"/>
                    <a:pt x="37" y="100"/>
                    <a:pt x="35" y="101"/>
                  </a:cubicBezTo>
                  <a:close/>
                </a:path>
              </a:pathLst>
            </a:custGeom>
            <a:solidFill>
              <a:srgbClr val="00B07B"/>
            </a:solidFill>
            <a:ln>
              <a:noFill/>
            </a:ln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33" name="Freeform 13">
              <a:extLst>
                <a:ext uri="{FF2B5EF4-FFF2-40B4-BE49-F238E27FC236}">
                  <a16:creationId xmlns:a16="http://schemas.microsoft.com/office/drawing/2014/main" id="{1986A287-04BB-0F2A-5A39-648F1A8DEA49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5510868" y="4344762"/>
              <a:ext cx="97443" cy="141733"/>
            </a:xfrm>
            <a:custGeom>
              <a:avLst/>
              <a:gdLst>
                <a:gd name="T0" fmla="*/ 3 w 14"/>
                <a:gd name="T1" fmla="*/ 5 h 21"/>
                <a:gd name="T2" fmla="*/ 4 w 14"/>
                <a:gd name="T3" fmla="*/ 18 h 21"/>
                <a:gd name="T4" fmla="*/ 11 w 14"/>
                <a:gd name="T5" fmla="*/ 14 h 21"/>
                <a:gd name="T6" fmla="*/ 3 w 14"/>
                <a:gd name="T7" fmla="*/ 5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21">
                  <a:moveTo>
                    <a:pt x="3" y="5"/>
                  </a:moveTo>
                  <a:cubicBezTo>
                    <a:pt x="0" y="6"/>
                    <a:pt x="1" y="15"/>
                    <a:pt x="4" y="18"/>
                  </a:cubicBezTo>
                  <a:cubicBezTo>
                    <a:pt x="8" y="21"/>
                    <a:pt x="10" y="17"/>
                    <a:pt x="11" y="14"/>
                  </a:cubicBezTo>
                  <a:cubicBezTo>
                    <a:pt x="13" y="11"/>
                    <a:pt x="14" y="0"/>
                    <a:pt x="3" y="5"/>
                  </a:cubicBezTo>
                  <a:close/>
                </a:path>
              </a:pathLst>
            </a:custGeom>
            <a:solidFill>
              <a:srgbClr val="11155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34" name="Freeform 14">
              <a:extLst>
                <a:ext uri="{FF2B5EF4-FFF2-40B4-BE49-F238E27FC236}">
                  <a16:creationId xmlns:a16="http://schemas.microsoft.com/office/drawing/2014/main" id="{98316904-0847-3089-2635-4E20DC98122A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5386851" y="3795545"/>
              <a:ext cx="404532" cy="487209"/>
            </a:xfrm>
            <a:custGeom>
              <a:avLst/>
              <a:gdLst>
                <a:gd name="T0" fmla="*/ 2 w 59"/>
                <a:gd name="T1" fmla="*/ 40 h 72"/>
                <a:gd name="T2" fmla="*/ 20 w 59"/>
                <a:gd name="T3" fmla="*/ 66 h 72"/>
                <a:gd name="T4" fmla="*/ 43 w 59"/>
                <a:gd name="T5" fmla="*/ 47 h 72"/>
                <a:gd name="T6" fmla="*/ 25 w 59"/>
                <a:gd name="T7" fmla="*/ 0 h 72"/>
                <a:gd name="T8" fmla="*/ 2 w 59"/>
                <a:gd name="T9" fmla="*/ 40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9" h="72">
                  <a:moveTo>
                    <a:pt x="2" y="40"/>
                  </a:moveTo>
                  <a:cubicBezTo>
                    <a:pt x="2" y="57"/>
                    <a:pt x="0" y="72"/>
                    <a:pt x="20" y="66"/>
                  </a:cubicBezTo>
                  <a:cubicBezTo>
                    <a:pt x="34" y="62"/>
                    <a:pt x="40" y="56"/>
                    <a:pt x="43" y="47"/>
                  </a:cubicBezTo>
                  <a:cubicBezTo>
                    <a:pt x="47" y="36"/>
                    <a:pt x="59" y="0"/>
                    <a:pt x="25" y="0"/>
                  </a:cubicBezTo>
                  <a:cubicBezTo>
                    <a:pt x="4" y="0"/>
                    <a:pt x="2" y="15"/>
                    <a:pt x="2" y="40"/>
                  </a:cubicBezTo>
                  <a:close/>
                </a:path>
              </a:pathLst>
            </a:custGeom>
            <a:solidFill>
              <a:srgbClr val="FAB9AF"/>
            </a:solidFill>
            <a:ln>
              <a:noFill/>
            </a:ln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35" name="Freeform 15">
              <a:extLst>
                <a:ext uri="{FF2B5EF4-FFF2-40B4-BE49-F238E27FC236}">
                  <a16:creationId xmlns:a16="http://schemas.microsoft.com/office/drawing/2014/main" id="{5D27A47E-68FF-D55B-7022-1470D0B45198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5628981" y="4710906"/>
              <a:ext cx="177167" cy="194883"/>
            </a:xfrm>
            <a:custGeom>
              <a:avLst/>
              <a:gdLst>
                <a:gd name="T0" fmla="*/ 17 w 26"/>
                <a:gd name="T1" fmla="*/ 2 h 29"/>
                <a:gd name="T2" fmla="*/ 17 w 26"/>
                <a:gd name="T3" fmla="*/ 3 h 29"/>
                <a:gd name="T4" fmla="*/ 8 w 26"/>
                <a:gd name="T5" fmla="*/ 2 h 29"/>
                <a:gd name="T6" fmla="*/ 4 w 26"/>
                <a:gd name="T7" fmla="*/ 17 h 29"/>
                <a:gd name="T8" fmla="*/ 22 w 26"/>
                <a:gd name="T9" fmla="*/ 12 h 29"/>
                <a:gd name="T10" fmla="*/ 17 w 26"/>
                <a:gd name="T11" fmla="*/ 2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6" h="29">
                  <a:moveTo>
                    <a:pt x="17" y="2"/>
                  </a:moveTo>
                  <a:cubicBezTo>
                    <a:pt x="17" y="3"/>
                    <a:pt x="17" y="3"/>
                    <a:pt x="17" y="3"/>
                  </a:cubicBezTo>
                  <a:cubicBezTo>
                    <a:pt x="14" y="1"/>
                    <a:pt x="11" y="1"/>
                    <a:pt x="8" y="2"/>
                  </a:cubicBezTo>
                  <a:cubicBezTo>
                    <a:pt x="2" y="7"/>
                    <a:pt x="0" y="10"/>
                    <a:pt x="4" y="17"/>
                  </a:cubicBezTo>
                  <a:cubicBezTo>
                    <a:pt x="8" y="25"/>
                    <a:pt x="18" y="29"/>
                    <a:pt x="22" y="12"/>
                  </a:cubicBezTo>
                  <a:cubicBezTo>
                    <a:pt x="26" y="11"/>
                    <a:pt x="24" y="0"/>
                    <a:pt x="17" y="2"/>
                  </a:cubicBezTo>
                  <a:close/>
                </a:path>
              </a:pathLst>
            </a:custGeom>
            <a:solidFill>
              <a:srgbClr val="FAB9AF"/>
            </a:solidFill>
            <a:ln>
              <a:noFill/>
            </a:ln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36" name="Freeform 16">
              <a:extLst>
                <a:ext uri="{FF2B5EF4-FFF2-40B4-BE49-F238E27FC236}">
                  <a16:creationId xmlns:a16="http://schemas.microsoft.com/office/drawing/2014/main" id="{BCA398F8-334B-4F6D-93FA-5D91E0559DD8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4884879" y="5041618"/>
              <a:ext cx="174215" cy="221459"/>
            </a:xfrm>
            <a:custGeom>
              <a:avLst/>
              <a:gdLst>
                <a:gd name="T0" fmla="*/ 17 w 25"/>
                <a:gd name="T1" fmla="*/ 4 h 33"/>
                <a:gd name="T2" fmla="*/ 12 w 25"/>
                <a:gd name="T3" fmla="*/ 5 h 33"/>
                <a:gd name="T4" fmla="*/ 5 w 25"/>
                <a:gd name="T5" fmla="*/ 12 h 33"/>
                <a:gd name="T6" fmla="*/ 6 w 25"/>
                <a:gd name="T7" fmla="*/ 12 h 33"/>
                <a:gd name="T8" fmla="*/ 6 w 25"/>
                <a:gd name="T9" fmla="*/ 15 h 33"/>
                <a:gd name="T10" fmla="*/ 24 w 25"/>
                <a:gd name="T11" fmla="*/ 17 h 33"/>
                <a:gd name="T12" fmla="*/ 17 w 25"/>
                <a:gd name="T13" fmla="*/ 4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5" h="33">
                  <a:moveTo>
                    <a:pt x="17" y="4"/>
                  </a:moveTo>
                  <a:cubicBezTo>
                    <a:pt x="15" y="3"/>
                    <a:pt x="13" y="4"/>
                    <a:pt x="12" y="5"/>
                  </a:cubicBezTo>
                  <a:cubicBezTo>
                    <a:pt x="7" y="0"/>
                    <a:pt x="0" y="10"/>
                    <a:pt x="5" y="12"/>
                  </a:cubicBezTo>
                  <a:cubicBezTo>
                    <a:pt x="5" y="12"/>
                    <a:pt x="6" y="12"/>
                    <a:pt x="6" y="12"/>
                  </a:cubicBezTo>
                  <a:cubicBezTo>
                    <a:pt x="6" y="14"/>
                    <a:pt x="6" y="15"/>
                    <a:pt x="6" y="15"/>
                  </a:cubicBezTo>
                  <a:cubicBezTo>
                    <a:pt x="14" y="33"/>
                    <a:pt x="23" y="26"/>
                    <a:pt x="24" y="17"/>
                  </a:cubicBezTo>
                  <a:cubicBezTo>
                    <a:pt x="25" y="9"/>
                    <a:pt x="24" y="6"/>
                    <a:pt x="17" y="4"/>
                  </a:cubicBezTo>
                  <a:close/>
                </a:path>
              </a:pathLst>
            </a:custGeom>
            <a:solidFill>
              <a:srgbClr val="FAB9AF"/>
            </a:solidFill>
            <a:ln>
              <a:noFill/>
            </a:ln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37" name="Freeform 17">
              <a:extLst>
                <a:ext uri="{FF2B5EF4-FFF2-40B4-BE49-F238E27FC236}">
                  <a16:creationId xmlns:a16="http://schemas.microsoft.com/office/drawing/2014/main" id="{21AF9259-4800-D172-FE1C-C81EBC86AA97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5380948" y="3863458"/>
              <a:ext cx="336617" cy="522643"/>
            </a:xfrm>
            <a:custGeom>
              <a:avLst/>
              <a:gdLst>
                <a:gd name="T0" fmla="*/ 25 w 49"/>
                <a:gd name="T1" fmla="*/ 21 h 77"/>
                <a:gd name="T2" fmla="*/ 41 w 49"/>
                <a:gd name="T3" fmla="*/ 64 h 77"/>
                <a:gd name="T4" fmla="*/ 19 w 49"/>
                <a:gd name="T5" fmla="*/ 74 h 77"/>
                <a:gd name="T6" fmla="*/ 14 w 49"/>
                <a:gd name="T7" fmla="*/ 32 h 77"/>
                <a:gd name="T8" fmla="*/ 25 w 49"/>
                <a:gd name="T9" fmla="*/ 21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9" h="77">
                  <a:moveTo>
                    <a:pt x="25" y="21"/>
                  </a:moveTo>
                  <a:cubicBezTo>
                    <a:pt x="31" y="38"/>
                    <a:pt x="31" y="55"/>
                    <a:pt x="41" y="64"/>
                  </a:cubicBezTo>
                  <a:cubicBezTo>
                    <a:pt x="49" y="72"/>
                    <a:pt x="26" y="77"/>
                    <a:pt x="19" y="74"/>
                  </a:cubicBezTo>
                  <a:cubicBezTo>
                    <a:pt x="6" y="69"/>
                    <a:pt x="27" y="64"/>
                    <a:pt x="14" y="32"/>
                  </a:cubicBezTo>
                  <a:cubicBezTo>
                    <a:pt x="0" y="0"/>
                    <a:pt x="25" y="21"/>
                    <a:pt x="25" y="21"/>
                  </a:cubicBezTo>
                  <a:close/>
                </a:path>
              </a:pathLst>
            </a:custGeom>
            <a:solidFill>
              <a:srgbClr val="FAB9AF"/>
            </a:solidFill>
            <a:ln>
              <a:noFill/>
            </a:ln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38" name="Freeform 18">
              <a:extLst>
                <a:ext uri="{FF2B5EF4-FFF2-40B4-BE49-F238E27FC236}">
                  <a16:creationId xmlns:a16="http://schemas.microsoft.com/office/drawing/2014/main" id="{06B64024-831C-2EEA-BFB9-1CBF504BC26C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5380946" y="4229603"/>
              <a:ext cx="186026" cy="203743"/>
            </a:xfrm>
            <a:custGeom>
              <a:avLst/>
              <a:gdLst>
                <a:gd name="T0" fmla="*/ 0 w 27"/>
                <a:gd name="T1" fmla="*/ 21 h 30"/>
                <a:gd name="T2" fmla="*/ 10 w 27"/>
                <a:gd name="T3" fmla="*/ 30 h 30"/>
                <a:gd name="T4" fmla="*/ 24 w 27"/>
                <a:gd name="T5" fmla="*/ 3 h 30"/>
                <a:gd name="T6" fmla="*/ 12 w 27"/>
                <a:gd name="T7" fmla="*/ 0 h 30"/>
                <a:gd name="T8" fmla="*/ 0 w 27"/>
                <a:gd name="T9" fmla="*/ 2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30">
                  <a:moveTo>
                    <a:pt x="0" y="21"/>
                  </a:moveTo>
                  <a:cubicBezTo>
                    <a:pt x="0" y="21"/>
                    <a:pt x="5" y="25"/>
                    <a:pt x="10" y="30"/>
                  </a:cubicBezTo>
                  <a:cubicBezTo>
                    <a:pt x="10" y="30"/>
                    <a:pt x="27" y="16"/>
                    <a:pt x="24" y="3"/>
                  </a:cubicBezTo>
                  <a:cubicBezTo>
                    <a:pt x="24" y="3"/>
                    <a:pt x="17" y="0"/>
                    <a:pt x="12" y="0"/>
                  </a:cubicBezTo>
                  <a:cubicBezTo>
                    <a:pt x="12" y="0"/>
                    <a:pt x="13" y="12"/>
                    <a:pt x="0" y="21"/>
                  </a:cubicBezTo>
                  <a:close/>
                </a:path>
              </a:pathLst>
            </a:custGeom>
            <a:solidFill>
              <a:srgbClr val="D7DDE5"/>
            </a:solidFill>
            <a:ln>
              <a:noFill/>
            </a:ln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39" name="Freeform 19">
              <a:extLst>
                <a:ext uri="{FF2B5EF4-FFF2-40B4-BE49-F238E27FC236}">
                  <a16:creationId xmlns:a16="http://schemas.microsoft.com/office/drawing/2014/main" id="{612728CE-A85D-9E44-FE60-AC3D219BDFFA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5566972" y="4262084"/>
              <a:ext cx="121065" cy="191932"/>
            </a:xfrm>
            <a:custGeom>
              <a:avLst/>
              <a:gdLst>
                <a:gd name="T0" fmla="*/ 18 w 18"/>
                <a:gd name="T1" fmla="*/ 16 h 28"/>
                <a:gd name="T2" fmla="*/ 15 w 18"/>
                <a:gd name="T3" fmla="*/ 28 h 28"/>
                <a:gd name="T4" fmla="*/ 6 w 18"/>
                <a:gd name="T5" fmla="*/ 4 h 28"/>
                <a:gd name="T6" fmla="*/ 14 w 18"/>
                <a:gd name="T7" fmla="*/ 0 h 28"/>
                <a:gd name="T8" fmla="*/ 18 w 18"/>
                <a:gd name="T9" fmla="*/ 16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" h="28">
                  <a:moveTo>
                    <a:pt x="18" y="16"/>
                  </a:moveTo>
                  <a:cubicBezTo>
                    <a:pt x="18" y="16"/>
                    <a:pt x="9" y="21"/>
                    <a:pt x="15" y="28"/>
                  </a:cubicBezTo>
                  <a:cubicBezTo>
                    <a:pt x="15" y="28"/>
                    <a:pt x="0" y="20"/>
                    <a:pt x="6" y="4"/>
                  </a:cubicBezTo>
                  <a:cubicBezTo>
                    <a:pt x="6" y="4"/>
                    <a:pt x="9" y="1"/>
                    <a:pt x="14" y="0"/>
                  </a:cubicBezTo>
                  <a:cubicBezTo>
                    <a:pt x="14" y="0"/>
                    <a:pt x="12" y="10"/>
                    <a:pt x="18" y="16"/>
                  </a:cubicBezTo>
                  <a:close/>
                </a:path>
              </a:pathLst>
            </a:custGeom>
            <a:solidFill>
              <a:srgbClr val="D7DDE5"/>
            </a:solidFill>
            <a:ln>
              <a:noFill/>
            </a:ln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40" name="Freeform 20">
              <a:extLst>
                <a:ext uri="{FF2B5EF4-FFF2-40B4-BE49-F238E27FC236}">
                  <a16:creationId xmlns:a16="http://schemas.microsoft.com/office/drawing/2014/main" id="{A17AF893-4B0C-83EF-F88D-69456008C625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5372088" y="3763064"/>
              <a:ext cx="490161" cy="345476"/>
            </a:xfrm>
            <a:custGeom>
              <a:avLst/>
              <a:gdLst>
                <a:gd name="T0" fmla="*/ 59 w 71"/>
                <a:gd name="T1" fmla="*/ 17 h 51"/>
                <a:gd name="T2" fmla="*/ 60 w 71"/>
                <a:gd name="T3" fmla="*/ 14 h 51"/>
                <a:gd name="T4" fmla="*/ 35 w 71"/>
                <a:gd name="T5" fmla="*/ 4 h 51"/>
                <a:gd name="T6" fmla="*/ 26 w 71"/>
                <a:gd name="T7" fmla="*/ 0 h 51"/>
                <a:gd name="T8" fmla="*/ 16 w 71"/>
                <a:gd name="T9" fmla="*/ 24 h 51"/>
                <a:gd name="T10" fmla="*/ 41 w 71"/>
                <a:gd name="T11" fmla="*/ 24 h 51"/>
                <a:gd name="T12" fmla="*/ 47 w 71"/>
                <a:gd name="T13" fmla="*/ 47 h 51"/>
                <a:gd name="T14" fmla="*/ 59 w 71"/>
                <a:gd name="T15" fmla="*/ 17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1" h="51">
                  <a:moveTo>
                    <a:pt x="59" y="17"/>
                  </a:moveTo>
                  <a:cubicBezTo>
                    <a:pt x="59" y="16"/>
                    <a:pt x="60" y="15"/>
                    <a:pt x="60" y="14"/>
                  </a:cubicBezTo>
                  <a:cubicBezTo>
                    <a:pt x="61" y="7"/>
                    <a:pt x="51" y="2"/>
                    <a:pt x="35" y="4"/>
                  </a:cubicBezTo>
                  <a:cubicBezTo>
                    <a:pt x="23" y="5"/>
                    <a:pt x="26" y="0"/>
                    <a:pt x="26" y="0"/>
                  </a:cubicBezTo>
                  <a:cubicBezTo>
                    <a:pt x="5" y="10"/>
                    <a:pt x="0" y="20"/>
                    <a:pt x="16" y="24"/>
                  </a:cubicBezTo>
                  <a:cubicBezTo>
                    <a:pt x="19" y="25"/>
                    <a:pt x="31" y="26"/>
                    <a:pt x="41" y="24"/>
                  </a:cubicBezTo>
                  <a:cubicBezTo>
                    <a:pt x="39" y="33"/>
                    <a:pt x="38" y="44"/>
                    <a:pt x="47" y="47"/>
                  </a:cubicBezTo>
                  <a:cubicBezTo>
                    <a:pt x="61" y="51"/>
                    <a:pt x="71" y="14"/>
                    <a:pt x="59" y="1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41" name="Freeform 21">
              <a:extLst>
                <a:ext uri="{FF2B5EF4-FFF2-40B4-BE49-F238E27FC236}">
                  <a16:creationId xmlns:a16="http://schemas.microsoft.com/office/drawing/2014/main" id="{4CDD4D82-CA38-6D04-1CF2-618E1EE95E43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5422287" y="3978617"/>
              <a:ext cx="129922" cy="135828"/>
            </a:xfrm>
            <a:custGeom>
              <a:avLst/>
              <a:gdLst>
                <a:gd name="T0" fmla="*/ 6 w 19"/>
                <a:gd name="T1" fmla="*/ 9 h 20"/>
                <a:gd name="T2" fmla="*/ 4 w 19"/>
                <a:gd name="T3" fmla="*/ 18 h 20"/>
                <a:gd name="T4" fmla="*/ 11 w 19"/>
                <a:gd name="T5" fmla="*/ 18 h 20"/>
                <a:gd name="T6" fmla="*/ 16 w 19"/>
                <a:gd name="T7" fmla="*/ 5 h 20"/>
                <a:gd name="T8" fmla="*/ 6 w 19"/>
                <a:gd name="T9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" h="20">
                  <a:moveTo>
                    <a:pt x="6" y="9"/>
                  </a:moveTo>
                  <a:cubicBezTo>
                    <a:pt x="3" y="13"/>
                    <a:pt x="0" y="17"/>
                    <a:pt x="4" y="18"/>
                  </a:cubicBezTo>
                  <a:cubicBezTo>
                    <a:pt x="7" y="20"/>
                    <a:pt x="9" y="19"/>
                    <a:pt x="11" y="18"/>
                  </a:cubicBezTo>
                  <a:cubicBezTo>
                    <a:pt x="13" y="16"/>
                    <a:pt x="19" y="12"/>
                    <a:pt x="16" y="5"/>
                  </a:cubicBezTo>
                  <a:cubicBezTo>
                    <a:pt x="14" y="0"/>
                    <a:pt x="10" y="3"/>
                    <a:pt x="6" y="9"/>
                  </a:cubicBezTo>
                  <a:close/>
                </a:path>
              </a:pathLst>
            </a:custGeom>
            <a:solidFill>
              <a:srgbClr val="FAB9AF"/>
            </a:solidFill>
            <a:ln>
              <a:noFill/>
            </a:ln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42" name="Freeform 22">
              <a:extLst>
                <a:ext uri="{FF2B5EF4-FFF2-40B4-BE49-F238E27FC236}">
                  <a16:creationId xmlns:a16="http://schemas.microsoft.com/office/drawing/2014/main" id="{745EA615-FE42-70CB-E9C8-F8CAEDD4B5B4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5153583" y="4439251"/>
              <a:ext cx="454728" cy="357287"/>
            </a:xfrm>
            <a:custGeom>
              <a:avLst/>
              <a:gdLst>
                <a:gd name="T0" fmla="*/ 8 w 66"/>
                <a:gd name="T1" fmla="*/ 2 h 53"/>
                <a:gd name="T2" fmla="*/ 6 w 66"/>
                <a:gd name="T3" fmla="*/ 16 h 53"/>
                <a:gd name="T4" fmla="*/ 7 w 66"/>
                <a:gd name="T5" fmla="*/ 29 h 53"/>
                <a:gd name="T6" fmla="*/ 14 w 66"/>
                <a:gd name="T7" fmla="*/ 39 h 53"/>
                <a:gd name="T8" fmla="*/ 26 w 66"/>
                <a:gd name="T9" fmla="*/ 42 h 53"/>
                <a:gd name="T10" fmla="*/ 48 w 66"/>
                <a:gd name="T11" fmla="*/ 33 h 53"/>
                <a:gd name="T12" fmla="*/ 53 w 66"/>
                <a:gd name="T13" fmla="*/ 29 h 53"/>
                <a:gd name="T14" fmla="*/ 57 w 66"/>
                <a:gd name="T15" fmla="*/ 24 h 53"/>
                <a:gd name="T16" fmla="*/ 62 w 66"/>
                <a:gd name="T17" fmla="*/ 11 h 53"/>
                <a:gd name="T18" fmla="*/ 62 w 66"/>
                <a:gd name="T19" fmla="*/ 11 h 53"/>
                <a:gd name="T20" fmla="*/ 63 w 66"/>
                <a:gd name="T21" fmla="*/ 11 h 53"/>
                <a:gd name="T22" fmla="*/ 65 w 66"/>
                <a:gd name="T23" fmla="*/ 27 h 53"/>
                <a:gd name="T24" fmla="*/ 56 w 66"/>
                <a:gd name="T25" fmla="*/ 41 h 53"/>
                <a:gd name="T26" fmla="*/ 25 w 66"/>
                <a:gd name="T27" fmla="*/ 51 h 53"/>
                <a:gd name="T28" fmla="*/ 10 w 66"/>
                <a:gd name="T29" fmla="*/ 45 h 53"/>
                <a:gd name="T30" fmla="*/ 1 w 66"/>
                <a:gd name="T31" fmla="*/ 31 h 53"/>
                <a:gd name="T32" fmla="*/ 2 w 66"/>
                <a:gd name="T33" fmla="*/ 15 h 53"/>
                <a:gd name="T34" fmla="*/ 6 w 66"/>
                <a:gd name="T35" fmla="*/ 1 h 53"/>
                <a:gd name="T36" fmla="*/ 8 w 66"/>
                <a:gd name="T37" fmla="*/ 1 h 53"/>
                <a:gd name="T38" fmla="*/ 8 w 66"/>
                <a:gd name="T39" fmla="*/ 2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6" h="53">
                  <a:moveTo>
                    <a:pt x="8" y="2"/>
                  </a:moveTo>
                  <a:cubicBezTo>
                    <a:pt x="7" y="6"/>
                    <a:pt x="6" y="11"/>
                    <a:pt x="6" y="16"/>
                  </a:cubicBezTo>
                  <a:cubicBezTo>
                    <a:pt x="6" y="20"/>
                    <a:pt x="6" y="25"/>
                    <a:pt x="7" y="29"/>
                  </a:cubicBezTo>
                  <a:cubicBezTo>
                    <a:pt x="8" y="33"/>
                    <a:pt x="11" y="37"/>
                    <a:pt x="14" y="39"/>
                  </a:cubicBezTo>
                  <a:cubicBezTo>
                    <a:pt x="18" y="41"/>
                    <a:pt x="22" y="42"/>
                    <a:pt x="26" y="42"/>
                  </a:cubicBezTo>
                  <a:cubicBezTo>
                    <a:pt x="34" y="42"/>
                    <a:pt x="42" y="38"/>
                    <a:pt x="48" y="33"/>
                  </a:cubicBezTo>
                  <a:cubicBezTo>
                    <a:pt x="50" y="31"/>
                    <a:pt x="51" y="30"/>
                    <a:pt x="53" y="29"/>
                  </a:cubicBezTo>
                  <a:cubicBezTo>
                    <a:pt x="55" y="27"/>
                    <a:pt x="56" y="26"/>
                    <a:pt x="57" y="24"/>
                  </a:cubicBezTo>
                  <a:cubicBezTo>
                    <a:pt x="59" y="21"/>
                    <a:pt x="61" y="16"/>
                    <a:pt x="62" y="11"/>
                  </a:cubicBezTo>
                  <a:cubicBezTo>
                    <a:pt x="62" y="11"/>
                    <a:pt x="62" y="11"/>
                    <a:pt x="62" y="11"/>
                  </a:cubicBezTo>
                  <a:cubicBezTo>
                    <a:pt x="63" y="11"/>
                    <a:pt x="63" y="11"/>
                    <a:pt x="63" y="11"/>
                  </a:cubicBezTo>
                  <a:cubicBezTo>
                    <a:pt x="65" y="16"/>
                    <a:pt x="66" y="22"/>
                    <a:pt x="65" y="27"/>
                  </a:cubicBezTo>
                  <a:cubicBezTo>
                    <a:pt x="63" y="33"/>
                    <a:pt x="60" y="37"/>
                    <a:pt x="56" y="41"/>
                  </a:cubicBezTo>
                  <a:cubicBezTo>
                    <a:pt x="48" y="50"/>
                    <a:pt x="36" y="53"/>
                    <a:pt x="25" y="51"/>
                  </a:cubicBezTo>
                  <a:cubicBezTo>
                    <a:pt x="20" y="51"/>
                    <a:pt x="14" y="49"/>
                    <a:pt x="10" y="45"/>
                  </a:cubicBezTo>
                  <a:cubicBezTo>
                    <a:pt x="5" y="41"/>
                    <a:pt x="2" y="36"/>
                    <a:pt x="1" y="31"/>
                  </a:cubicBezTo>
                  <a:cubicBezTo>
                    <a:pt x="0" y="25"/>
                    <a:pt x="1" y="20"/>
                    <a:pt x="2" y="15"/>
                  </a:cubicBezTo>
                  <a:cubicBezTo>
                    <a:pt x="3" y="10"/>
                    <a:pt x="4" y="5"/>
                    <a:pt x="6" y="1"/>
                  </a:cubicBezTo>
                  <a:cubicBezTo>
                    <a:pt x="7" y="0"/>
                    <a:pt x="7" y="0"/>
                    <a:pt x="8" y="1"/>
                  </a:cubicBezTo>
                  <a:cubicBezTo>
                    <a:pt x="8" y="1"/>
                    <a:pt x="9" y="1"/>
                    <a:pt x="8" y="2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grpSp>
        <p:nvGrpSpPr>
          <p:cNvPr id="43" name="Group 49">
            <a:extLst>
              <a:ext uri="{FF2B5EF4-FFF2-40B4-BE49-F238E27FC236}">
                <a16:creationId xmlns:a16="http://schemas.microsoft.com/office/drawing/2014/main" id="{17A382D4-30CC-3F65-6156-D06C30FD5665}"/>
              </a:ext>
            </a:extLst>
          </p:cNvPr>
          <p:cNvGrpSpPr>
            <a:grpSpLocks noChangeAspect="1"/>
          </p:cNvGrpSpPr>
          <p:nvPr/>
        </p:nvGrpSpPr>
        <p:grpSpPr>
          <a:xfrm>
            <a:off x="6994980" y="1596814"/>
            <a:ext cx="3111591" cy="3860336"/>
            <a:chOff x="1630918" y="2390022"/>
            <a:chExt cx="4491177" cy="5571893"/>
          </a:xfrm>
        </p:grpSpPr>
        <p:sp>
          <p:nvSpPr>
            <p:cNvPr id="44" name="Freeform 23">
              <a:extLst>
                <a:ext uri="{FF2B5EF4-FFF2-40B4-BE49-F238E27FC236}">
                  <a16:creationId xmlns:a16="http://schemas.microsoft.com/office/drawing/2014/main" id="{265B1C8C-E447-E157-85D9-63FEA27CF0D6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904558" y="3216800"/>
              <a:ext cx="431106" cy="445870"/>
            </a:xfrm>
            <a:custGeom>
              <a:avLst/>
              <a:gdLst>
                <a:gd name="T0" fmla="*/ 28 w 63"/>
                <a:gd name="T1" fmla="*/ 0 h 66"/>
                <a:gd name="T2" fmla="*/ 18 w 63"/>
                <a:gd name="T3" fmla="*/ 52 h 66"/>
                <a:gd name="T4" fmla="*/ 42 w 63"/>
                <a:gd name="T5" fmla="*/ 10 h 66"/>
                <a:gd name="T6" fmla="*/ 28 w 63"/>
                <a:gd name="T7" fmla="*/ 0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66">
                  <a:moveTo>
                    <a:pt x="28" y="0"/>
                  </a:moveTo>
                  <a:cubicBezTo>
                    <a:pt x="20" y="3"/>
                    <a:pt x="0" y="39"/>
                    <a:pt x="18" y="52"/>
                  </a:cubicBezTo>
                  <a:cubicBezTo>
                    <a:pt x="35" y="66"/>
                    <a:pt x="63" y="11"/>
                    <a:pt x="42" y="10"/>
                  </a:cubicBezTo>
                  <a:cubicBezTo>
                    <a:pt x="22" y="9"/>
                    <a:pt x="28" y="0"/>
                    <a:pt x="2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45" name="Freeform 24">
              <a:extLst>
                <a:ext uri="{FF2B5EF4-FFF2-40B4-BE49-F238E27FC236}">
                  <a16:creationId xmlns:a16="http://schemas.microsoft.com/office/drawing/2014/main" id="{AD17C2E0-92CD-F0EC-E0D4-3299317F0234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1630918" y="4690236"/>
              <a:ext cx="1523634" cy="437011"/>
            </a:xfrm>
            <a:custGeom>
              <a:avLst/>
              <a:gdLst>
                <a:gd name="T0" fmla="*/ 222 w 222"/>
                <a:gd name="T1" fmla="*/ 0 h 65"/>
                <a:gd name="T2" fmla="*/ 220 w 222"/>
                <a:gd name="T3" fmla="*/ 0 h 65"/>
                <a:gd name="T4" fmla="*/ 0 w 222"/>
                <a:gd name="T5" fmla="*/ 39 h 65"/>
                <a:gd name="T6" fmla="*/ 0 w 222"/>
                <a:gd name="T7" fmla="*/ 64 h 65"/>
                <a:gd name="T8" fmla="*/ 1 w 222"/>
                <a:gd name="T9" fmla="*/ 65 h 65"/>
                <a:gd name="T10" fmla="*/ 1 w 222"/>
                <a:gd name="T11" fmla="*/ 65 h 65"/>
                <a:gd name="T12" fmla="*/ 3 w 222"/>
                <a:gd name="T13" fmla="*/ 64 h 65"/>
                <a:gd name="T14" fmla="*/ 221 w 222"/>
                <a:gd name="T15" fmla="*/ 28 h 65"/>
                <a:gd name="T16" fmla="*/ 222 w 222"/>
                <a:gd name="T17" fmla="*/ 26 h 65"/>
                <a:gd name="T18" fmla="*/ 222 w 222"/>
                <a:gd name="T19" fmla="*/ 1 h 65"/>
                <a:gd name="T20" fmla="*/ 222 w 222"/>
                <a:gd name="T21" fmla="*/ 0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65">
                  <a:moveTo>
                    <a:pt x="222" y="0"/>
                  </a:moveTo>
                  <a:cubicBezTo>
                    <a:pt x="221" y="0"/>
                    <a:pt x="221" y="0"/>
                    <a:pt x="220" y="0"/>
                  </a:cubicBezTo>
                  <a:cubicBezTo>
                    <a:pt x="93" y="11"/>
                    <a:pt x="0" y="31"/>
                    <a:pt x="0" y="39"/>
                  </a:cubicBezTo>
                  <a:cubicBezTo>
                    <a:pt x="0" y="64"/>
                    <a:pt x="0" y="64"/>
                    <a:pt x="0" y="64"/>
                  </a:cubicBezTo>
                  <a:cubicBezTo>
                    <a:pt x="0" y="65"/>
                    <a:pt x="1" y="65"/>
                    <a:pt x="1" y="65"/>
                  </a:cubicBezTo>
                  <a:cubicBezTo>
                    <a:pt x="1" y="65"/>
                    <a:pt x="1" y="65"/>
                    <a:pt x="1" y="65"/>
                  </a:cubicBezTo>
                  <a:cubicBezTo>
                    <a:pt x="2" y="65"/>
                    <a:pt x="3" y="65"/>
                    <a:pt x="3" y="64"/>
                  </a:cubicBezTo>
                  <a:cubicBezTo>
                    <a:pt x="8" y="59"/>
                    <a:pt x="90" y="39"/>
                    <a:pt x="221" y="28"/>
                  </a:cubicBezTo>
                  <a:cubicBezTo>
                    <a:pt x="222" y="28"/>
                    <a:pt x="222" y="27"/>
                    <a:pt x="222" y="26"/>
                  </a:cubicBezTo>
                  <a:cubicBezTo>
                    <a:pt x="222" y="1"/>
                    <a:pt x="222" y="1"/>
                    <a:pt x="222" y="1"/>
                  </a:cubicBezTo>
                  <a:cubicBezTo>
                    <a:pt x="222" y="1"/>
                    <a:pt x="222" y="1"/>
                    <a:pt x="22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46" name="Freeform 25">
              <a:extLst>
                <a:ext uri="{FF2B5EF4-FFF2-40B4-BE49-F238E27FC236}">
                  <a16:creationId xmlns:a16="http://schemas.microsoft.com/office/drawing/2014/main" id="{E134212C-7C95-3D97-69B1-27BB205FE780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667343" y="4554408"/>
              <a:ext cx="2013795" cy="687998"/>
            </a:xfrm>
            <a:custGeom>
              <a:avLst/>
              <a:gdLst>
                <a:gd name="T0" fmla="*/ 293 w 293"/>
                <a:gd name="T1" fmla="*/ 0 h 102"/>
                <a:gd name="T2" fmla="*/ 291 w 293"/>
                <a:gd name="T3" fmla="*/ 0 h 102"/>
                <a:gd name="T4" fmla="*/ 55 w 293"/>
                <a:gd name="T5" fmla="*/ 59 h 102"/>
                <a:gd name="T6" fmla="*/ 0 w 293"/>
                <a:gd name="T7" fmla="*/ 75 h 102"/>
                <a:gd name="T8" fmla="*/ 0 w 293"/>
                <a:gd name="T9" fmla="*/ 100 h 102"/>
                <a:gd name="T10" fmla="*/ 2 w 293"/>
                <a:gd name="T11" fmla="*/ 102 h 102"/>
                <a:gd name="T12" fmla="*/ 2 w 293"/>
                <a:gd name="T13" fmla="*/ 102 h 102"/>
                <a:gd name="T14" fmla="*/ 3 w 293"/>
                <a:gd name="T15" fmla="*/ 101 h 102"/>
                <a:gd name="T16" fmla="*/ 55 w 293"/>
                <a:gd name="T17" fmla="*/ 88 h 102"/>
                <a:gd name="T18" fmla="*/ 292 w 293"/>
                <a:gd name="T19" fmla="*/ 28 h 102"/>
                <a:gd name="T20" fmla="*/ 293 w 293"/>
                <a:gd name="T21" fmla="*/ 26 h 102"/>
                <a:gd name="T22" fmla="*/ 293 w 293"/>
                <a:gd name="T23" fmla="*/ 2 h 102"/>
                <a:gd name="T24" fmla="*/ 293 w 293"/>
                <a:gd name="T25" fmla="*/ 0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93" h="102">
                  <a:moveTo>
                    <a:pt x="293" y="0"/>
                  </a:moveTo>
                  <a:cubicBezTo>
                    <a:pt x="292" y="0"/>
                    <a:pt x="292" y="0"/>
                    <a:pt x="291" y="0"/>
                  </a:cubicBezTo>
                  <a:cubicBezTo>
                    <a:pt x="185" y="30"/>
                    <a:pt x="104" y="48"/>
                    <a:pt x="55" y="59"/>
                  </a:cubicBezTo>
                  <a:cubicBezTo>
                    <a:pt x="5" y="70"/>
                    <a:pt x="0" y="72"/>
                    <a:pt x="0" y="75"/>
                  </a:cubicBezTo>
                  <a:cubicBezTo>
                    <a:pt x="0" y="100"/>
                    <a:pt x="0" y="100"/>
                    <a:pt x="0" y="100"/>
                  </a:cubicBezTo>
                  <a:cubicBezTo>
                    <a:pt x="0" y="101"/>
                    <a:pt x="1" y="102"/>
                    <a:pt x="2" y="102"/>
                  </a:cubicBezTo>
                  <a:cubicBezTo>
                    <a:pt x="2" y="102"/>
                    <a:pt x="2" y="102"/>
                    <a:pt x="2" y="102"/>
                  </a:cubicBezTo>
                  <a:cubicBezTo>
                    <a:pt x="2" y="102"/>
                    <a:pt x="3" y="101"/>
                    <a:pt x="3" y="101"/>
                  </a:cubicBezTo>
                  <a:cubicBezTo>
                    <a:pt x="6" y="99"/>
                    <a:pt x="27" y="94"/>
                    <a:pt x="55" y="88"/>
                  </a:cubicBezTo>
                  <a:cubicBezTo>
                    <a:pt x="104" y="77"/>
                    <a:pt x="186" y="58"/>
                    <a:pt x="292" y="28"/>
                  </a:cubicBezTo>
                  <a:cubicBezTo>
                    <a:pt x="293" y="28"/>
                    <a:pt x="293" y="27"/>
                    <a:pt x="293" y="26"/>
                  </a:cubicBezTo>
                  <a:cubicBezTo>
                    <a:pt x="293" y="2"/>
                    <a:pt x="293" y="2"/>
                    <a:pt x="293" y="2"/>
                  </a:cubicBezTo>
                  <a:cubicBezTo>
                    <a:pt x="293" y="1"/>
                    <a:pt x="293" y="1"/>
                    <a:pt x="29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47" name="Freeform 26">
              <a:extLst>
                <a:ext uri="{FF2B5EF4-FFF2-40B4-BE49-F238E27FC236}">
                  <a16:creationId xmlns:a16="http://schemas.microsoft.com/office/drawing/2014/main" id="{EFB6B5B5-CA87-9D2D-E086-B6B5F6B6ED25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023637" y="6060325"/>
              <a:ext cx="513784" cy="534454"/>
            </a:xfrm>
            <a:custGeom>
              <a:avLst/>
              <a:gdLst>
                <a:gd name="T0" fmla="*/ 10 w 75"/>
                <a:gd name="T1" fmla="*/ 35 h 79"/>
                <a:gd name="T2" fmla="*/ 2 w 75"/>
                <a:gd name="T3" fmla="*/ 24 h 79"/>
                <a:gd name="T4" fmla="*/ 2 w 75"/>
                <a:gd name="T5" fmla="*/ 17 h 79"/>
                <a:gd name="T6" fmla="*/ 25 w 75"/>
                <a:gd name="T7" fmla="*/ 0 h 79"/>
                <a:gd name="T8" fmla="*/ 37 w 75"/>
                <a:gd name="T9" fmla="*/ 21 h 79"/>
                <a:gd name="T10" fmla="*/ 60 w 75"/>
                <a:gd name="T11" fmla="*/ 53 h 79"/>
                <a:gd name="T12" fmla="*/ 28 w 75"/>
                <a:gd name="T13" fmla="*/ 37 h 79"/>
                <a:gd name="T14" fmla="*/ 15 w 75"/>
                <a:gd name="T15" fmla="*/ 35 h 79"/>
                <a:gd name="T16" fmla="*/ 10 w 75"/>
                <a:gd name="T17" fmla="*/ 35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5" h="79">
                  <a:moveTo>
                    <a:pt x="10" y="35"/>
                  </a:moveTo>
                  <a:cubicBezTo>
                    <a:pt x="8" y="31"/>
                    <a:pt x="4" y="27"/>
                    <a:pt x="2" y="24"/>
                  </a:cubicBezTo>
                  <a:cubicBezTo>
                    <a:pt x="0" y="22"/>
                    <a:pt x="0" y="19"/>
                    <a:pt x="2" y="17"/>
                  </a:cubicBezTo>
                  <a:cubicBezTo>
                    <a:pt x="8" y="11"/>
                    <a:pt x="20" y="0"/>
                    <a:pt x="25" y="0"/>
                  </a:cubicBezTo>
                  <a:cubicBezTo>
                    <a:pt x="30" y="0"/>
                    <a:pt x="37" y="17"/>
                    <a:pt x="37" y="21"/>
                  </a:cubicBezTo>
                  <a:cubicBezTo>
                    <a:pt x="37" y="21"/>
                    <a:pt x="45" y="27"/>
                    <a:pt x="60" y="53"/>
                  </a:cubicBezTo>
                  <a:cubicBezTo>
                    <a:pt x="75" y="79"/>
                    <a:pt x="38" y="44"/>
                    <a:pt x="28" y="37"/>
                  </a:cubicBezTo>
                  <a:cubicBezTo>
                    <a:pt x="22" y="32"/>
                    <a:pt x="18" y="34"/>
                    <a:pt x="15" y="35"/>
                  </a:cubicBezTo>
                  <a:cubicBezTo>
                    <a:pt x="13" y="36"/>
                    <a:pt x="12" y="36"/>
                    <a:pt x="10" y="35"/>
                  </a:cubicBez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48" name="Freeform 28">
              <a:extLst>
                <a:ext uri="{FF2B5EF4-FFF2-40B4-BE49-F238E27FC236}">
                  <a16:creationId xmlns:a16="http://schemas.microsoft.com/office/drawing/2014/main" id="{CB0173D0-7E92-7659-75BB-BEF42A7163BC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413404" y="5384140"/>
              <a:ext cx="3215577" cy="2427184"/>
            </a:xfrm>
            <a:custGeom>
              <a:avLst/>
              <a:gdLst>
                <a:gd name="T0" fmla="*/ 464 w 468"/>
                <a:gd name="T1" fmla="*/ 121 h 359"/>
                <a:gd name="T2" fmla="*/ 452 w 468"/>
                <a:gd name="T3" fmla="*/ 121 h 359"/>
                <a:gd name="T4" fmla="*/ 451 w 468"/>
                <a:gd name="T5" fmla="*/ 121 h 359"/>
                <a:gd name="T6" fmla="*/ 415 w 468"/>
                <a:gd name="T7" fmla="*/ 145 h 359"/>
                <a:gd name="T8" fmla="*/ 373 w 468"/>
                <a:gd name="T9" fmla="*/ 162 h 359"/>
                <a:gd name="T10" fmla="*/ 330 w 468"/>
                <a:gd name="T11" fmla="*/ 176 h 359"/>
                <a:gd name="T12" fmla="*/ 305 w 468"/>
                <a:gd name="T13" fmla="*/ 183 h 359"/>
                <a:gd name="T14" fmla="*/ 300 w 468"/>
                <a:gd name="T15" fmla="*/ 162 h 359"/>
                <a:gd name="T16" fmla="*/ 292 w 468"/>
                <a:gd name="T17" fmla="*/ 124 h 359"/>
                <a:gd name="T18" fmla="*/ 288 w 468"/>
                <a:gd name="T19" fmla="*/ 86 h 359"/>
                <a:gd name="T20" fmla="*/ 288 w 468"/>
                <a:gd name="T21" fmla="*/ 65 h 359"/>
                <a:gd name="T22" fmla="*/ 286 w 468"/>
                <a:gd name="T23" fmla="*/ 12 h 359"/>
                <a:gd name="T24" fmla="*/ 225 w 468"/>
                <a:gd name="T25" fmla="*/ 10 h 359"/>
                <a:gd name="T26" fmla="*/ 223 w 468"/>
                <a:gd name="T27" fmla="*/ 8 h 359"/>
                <a:gd name="T28" fmla="*/ 189 w 468"/>
                <a:gd name="T29" fmla="*/ 9 h 359"/>
                <a:gd name="T30" fmla="*/ 169 w 468"/>
                <a:gd name="T31" fmla="*/ 9 h 359"/>
                <a:gd name="T32" fmla="*/ 171 w 468"/>
                <a:gd name="T33" fmla="*/ 31 h 359"/>
                <a:gd name="T34" fmla="*/ 130 w 468"/>
                <a:gd name="T35" fmla="*/ 80 h 359"/>
                <a:gd name="T36" fmla="*/ 72 w 468"/>
                <a:gd name="T37" fmla="*/ 145 h 359"/>
                <a:gd name="T38" fmla="*/ 71 w 468"/>
                <a:gd name="T39" fmla="*/ 147 h 359"/>
                <a:gd name="T40" fmla="*/ 68 w 468"/>
                <a:gd name="T41" fmla="*/ 153 h 359"/>
                <a:gd name="T42" fmla="*/ 53 w 468"/>
                <a:gd name="T43" fmla="*/ 201 h 359"/>
                <a:gd name="T44" fmla="*/ 38 w 468"/>
                <a:gd name="T45" fmla="*/ 250 h 359"/>
                <a:gd name="T46" fmla="*/ 21 w 468"/>
                <a:gd name="T47" fmla="*/ 298 h 359"/>
                <a:gd name="T48" fmla="*/ 12 w 468"/>
                <a:gd name="T49" fmla="*/ 322 h 359"/>
                <a:gd name="T50" fmla="*/ 2 w 468"/>
                <a:gd name="T51" fmla="*/ 344 h 359"/>
                <a:gd name="T52" fmla="*/ 2 w 468"/>
                <a:gd name="T53" fmla="*/ 344 h 359"/>
                <a:gd name="T54" fmla="*/ 5 w 468"/>
                <a:gd name="T55" fmla="*/ 356 h 359"/>
                <a:gd name="T56" fmla="*/ 17 w 468"/>
                <a:gd name="T57" fmla="*/ 354 h 359"/>
                <a:gd name="T58" fmla="*/ 31 w 468"/>
                <a:gd name="T59" fmla="*/ 330 h 359"/>
                <a:gd name="T60" fmla="*/ 43 w 468"/>
                <a:gd name="T61" fmla="*/ 307 h 359"/>
                <a:gd name="T62" fmla="*/ 64 w 468"/>
                <a:gd name="T63" fmla="*/ 260 h 359"/>
                <a:gd name="T64" fmla="*/ 85 w 468"/>
                <a:gd name="T65" fmla="*/ 213 h 359"/>
                <a:gd name="T66" fmla="*/ 102 w 468"/>
                <a:gd name="T67" fmla="*/ 170 h 359"/>
                <a:gd name="T68" fmla="*/ 164 w 468"/>
                <a:gd name="T69" fmla="*/ 111 h 359"/>
                <a:gd name="T70" fmla="*/ 199 w 468"/>
                <a:gd name="T71" fmla="*/ 75 h 359"/>
                <a:gd name="T72" fmla="*/ 238 w 468"/>
                <a:gd name="T73" fmla="*/ 77 h 359"/>
                <a:gd name="T74" fmla="*/ 239 w 468"/>
                <a:gd name="T75" fmla="*/ 91 h 359"/>
                <a:gd name="T76" fmla="*/ 248 w 468"/>
                <a:gd name="T77" fmla="*/ 133 h 359"/>
                <a:gd name="T78" fmla="*/ 259 w 468"/>
                <a:gd name="T79" fmla="*/ 173 h 359"/>
                <a:gd name="T80" fmla="*/ 273 w 468"/>
                <a:gd name="T81" fmla="*/ 213 h 359"/>
                <a:gd name="T82" fmla="*/ 274 w 468"/>
                <a:gd name="T83" fmla="*/ 214 h 359"/>
                <a:gd name="T84" fmla="*/ 296 w 468"/>
                <a:gd name="T85" fmla="*/ 225 h 359"/>
                <a:gd name="T86" fmla="*/ 341 w 468"/>
                <a:gd name="T87" fmla="*/ 207 h 359"/>
                <a:gd name="T88" fmla="*/ 384 w 468"/>
                <a:gd name="T89" fmla="*/ 188 h 359"/>
                <a:gd name="T90" fmla="*/ 426 w 468"/>
                <a:gd name="T91" fmla="*/ 165 h 359"/>
                <a:gd name="T92" fmla="*/ 465 w 468"/>
                <a:gd name="T93" fmla="*/ 133 h 359"/>
                <a:gd name="T94" fmla="*/ 464 w 468"/>
                <a:gd name="T95" fmla="*/ 121 h 3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468" h="359">
                  <a:moveTo>
                    <a:pt x="464" y="121"/>
                  </a:moveTo>
                  <a:cubicBezTo>
                    <a:pt x="461" y="118"/>
                    <a:pt x="455" y="117"/>
                    <a:pt x="452" y="121"/>
                  </a:cubicBezTo>
                  <a:cubicBezTo>
                    <a:pt x="451" y="121"/>
                    <a:pt x="451" y="121"/>
                    <a:pt x="451" y="121"/>
                  </a:cubicBezTo>
                  <a:cubicBezTo>
                    <a:pt x="441" y="131"/>
                    <a:pt x="428" y="138"/>
                    <a:pt x="415" y="145"/>
                  </a:cubicBezTo>
                  <a:cubicBezTo>
                    <a:pt x="402" y="151"/>
                    <a:pt x="387" y="157"/>
                    <a:pt x="373" y="162"/>
                  </a:cubicBezTo>
                  <a:cubicBezTo>
                    <a:pt x="359" y="167"/>
                    <a:pt x="344" y="172"/>
                    <a:pt x="330" y="176"/>
                  </a:cubicBezTo>
                  <a:cubicBezTo>
                    <a:pt x="321" y="178"/>
                    <a:pt x="313" y="181"/>
                    <a:pt x="305" y="183"/>
                  </a:cubicBezTo>
                  <a:cubicBezTo>
                    <a:pt x="303" y="176"/>
                    <a:pt x="301" y="169"/>
                    <a:pt x="300" y="162"/>
                  </a:cubicBezTo>
                  <a:cubicBezTo>
                    <a:pt x="297" y="150"/>
                    <a:pt x="294" y="137"/>
                    <a:pt x="292" y="124"/>
                  </a:cubicBezTo>
                  <a:cubicBezTo>
                    <a:pt x="290" y="111"/>
                    <a:pt x="289" y="99"/>
                    <a:pt x="288" y="86"/>
                  </a:cubicBezTo>
                  <a:cubicBezTo>
                    <a:pt x="288" y="79"/>
                    <a:pt x="288" y="72"/>
                    <a:pt x="288" y="65"/>
                  </a:cubicBezTo>
                  <a:cubicBezTo>
                    <a:pt x="293" y="38"/>
                    <a:pt x="286" y="12"/>
                    <a:pt x="286" y="12"/>
                  </a:cubicBezTo>
                  <a:cubicBezTo>
                    <a:pt x="225" y="10"/>
                    <a:pt x="225" y="10"/>
                    <a:pt x="225" y="10"/>
                  </a:cubicBezTo>
                  <a:cubicBezTo>
                    <a:pt x="225" y="9"/>
                    <a:pt x="224" y="9"/>
                    <a:pt x="223" y="8"/>
                  </a:cubicBezTo>
                  <a:cubicBezTo>
                    <a:pt x="213" y="0"/>
                    <a:pt x="198" y="1"/>
                    <a:pt x="189" y="9"/>
                  </a:cubicBezTo>
                  <a:cubicBezTo>
                    <a:pt x="169" y="9"/>
                    <a:pt x="169" y="9"/>
                    <a:pt x="169" y="9"/>
                  </a:cubicBezTo>
                  <a:cubicBezTo>
                    <a:pt x="169" y="16"/>
                    <a:pt x="170" y="24"/>
                    <a:pt x="171" y="31"/>
                  </a:cubicBezTo>
                  <a:cubicBezTo>
                    <a:pt x="157" y="48"/>
                    <a:pt x="144" y="64"/>
                    <a:pt x="130" y="80"/>
                  </a:cubicBezTo>
                  <a:cubicBezTo>
                    <a:pt x="111" y="102"/>
                    <a:pt x="92" y="124"/>
                    <a:pt x="72" y="145"/>
                  </a:cubicBezTo>
                  <a:cubicBezTo>
                    <a:pt x="71" y="147"/>
                    <a:pt x="71" y="147"/>
                    <a:pt x="71" y="147"/>
                  </a:cubicBezTo>
                  <a:cubicBezTo>
                    <a:pt x="70" y="148"/>
                    <a:pt x="69" y="150"/>
                    <a:pt x="68" y="153"/>
                  </a:cubicBezTo>
                  <a:cubicBezTo>
                    <a:pt x="63" y="169"/>
                    <a:pt x="58" y="185"/>
                    <a:pt x="53" y="201"/>
                  </a:cubicBezTo>
                  <a:cubicBezTo>
                    <a:pt x="48" y="218"/>
                    <a:pt x="43" y="234"/>
                    <a:pt x="38" y="250"/>
                  </a:cubicBezTo>
                  <a:cubicBezTo>
                    <a:pt x="33" y="266"/>
                    <a:pt x="27" y="282"/>
                    <a:pt x="21" y="298"/>
                  </a:cubicBezTo>
                  <a:cubicBezTo>
                    <a:pt x="18" y="306"/>
                    <a:pt x="15" y="314"/>
                    <a:pt x="12" y="322"/>
                  </a:cubicBezTo>
                  <a:cubicBezTo>
                    <a:pt x="9" y="329"/>
                    <a:pt x="6" y="337"/>
                    <a:pt x="2" y="344"/>
                  </a:cubicBezTo>
                  <a:cubicBezTo>
                    <a:pt x="2" y="344"/>
                    <a:pt x="2" y="344"/>
                    <a:pt x="2" y="344"/>
                  </a:cubicBezTo>
                  <a:cubicBezTo>
                    <a:pt x="0" y="348"/>
                    <a:pt x="1" y="353"/>
                    <a:pt x="5" y="356"/>
                  </a:cubicBezTo>
                  <a:cubicBezTo>
                    <a:pt x="9" y="359"/>
                    <a:pt x="14" y="358"/>
                    <a:pt x="17" y="354"/>
                  </a:cubicBezTo>
                  <a:cubicBezTo>
                    <a:pt x="22" y="346"/>
                    <a:pt x="27" y="338"/>
                    <a:pt x="31" y="330"/>
                  </a:cubicBezTo>
                  <a:cubicBezTo>
                    <a:pt x="35" y="323"/>
                    <a:pt x="39" y="315"/>
                    <a:pt x="43" y="307"/>
                  </a:cubicBezTo>
                  <a:cubicBezTo>
                    <a:pt x="50" y="292"/>
                    <a:pt x="57" y="276"/>
                    <a:pt x="64" y="260"/>
                  </a:cubicBezTo>
                  <a:cubicBezTo>
                    <a:pt x="71" y="244"/>
                    <a:pt x="78" y="229"/>
                    <a:pt x="85" y="213"/>
                  </a:cubicBezTo>
                  <a:cubicBezTo>
                    <a:pt x="91" y="199"/>
                    <a:pt x="96" y="184"/>
                    <a:pt x="102" y="170"/>
                  </a:cubicBezTo>
                  <a:cubicBezTo>
                    <a:pt x="123" y="150"/>
                    <a:pt x="143" y="131"/>
                    <a:pt x="164" y="111"/>
                  </a:cubicBezTo>
                  <a:cubicBezTo>
                    <a:pt x="176" y="99"/>
                    <a:pt x="188" y="87"/>
                    <a:pt x="199" y="75"/>
                  </a:cubicBezTo>
                  <a:cubicBezTo>
                    <a:pt x="212" y="77"/>
                    <a:pt x="225" y="78"/>
                    <a:pt x="238" y="77"/>
                  </a:cubicBezTo>
                  <a:cubicBezTo>
                    <a:pt x="238" y="82"/>
                    <a:pt x="239" y="87"/>
                    <a:pt x="239" y="91"/>
                  </a:cubicBezTo>
                  <a:cubicBezTo>
                    <a:pt x="241" y="106"/>
                    <a:pt x="244" y="120"/>
                    <a:pt x="248" y="133"/>
                  </a:cubicBezTo>
                  <a:cubicBezTo>
                    <a:pt x="251" y="147"/>
                    <a:pt x="255" y="160"/>
                    <a:pt x="259" y="173"/>
                  </a:cubicBezTo>
                  <a:cubicBezTo>
                    <a:pt x="263" y="187"/>
                    <a:pt x="268" y="199"/>
                    <a:pt x="273" y="213"/>
                  </a:cubicBezTo>
                  <a:cubicBezTo>
                    <a:pt x="274" y="214"/>
                    <a:pt x="274" y="214"/>
                    <a:pt x="274" y="214"/>
                  </a:cubicBezTo>
                  <a:cubicBezTo>
                    <a:pt x="277" y="223"/>
                    <a:pt x="287" y="228"/>
                    <a:pt x="296" y="225"/>
                  </a:cubicBezTo>
                  <a:cubicBezTo>
                    <a:pt x="312" y="219"/>
                    <a:pt x="326" y="213"/>
                    <a:pt x="341" y="207"/>
                  </a:cubicBezTo>
                  <a:cubicBezTo>
                    <a:pt x="356" y="201"/>
                    <a:pt x="370" y="195"/>
                    <a:pt x="384" y="188"/>
                  </a:cubicBezTo>
                  <a:cubicBezTo>
                    <a:pt x="399" y="181"/>
                    <a:pt x="413" y="173"/>
                    <a:pt x="426" y="165"/>
                  </a:cubicBezTo>
                  <a:cubicBezTo>
                    <a:pt x="440" y="156"/>
                    <a:pt x="453" y="147"/>
                    <a:pt x="465" y="133"/>
                  </a:cubicBezTo>
                  <a:cubicBezTo>
                    <a:pt x="468" y="130"/>
                    <a:pt x="468" y="125"/>
                    <a:pt x="464" y="121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49" name="Freeform 29">
              <a:extLst>
                <a:ext uri="{FF2B5EF4-FFF2-40B4-BE49-F238E27FC236}">
                  <a16:creationId xmlns:a16="http://schemas.microsoft.com/office/drawing/2014/main" id="{C8738B4E-6353-4150-F148-BDA117CDB817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5490200" y="7589865"/>
              <a:ext cx="631895" cy="372050"/>
            </a:xfrm>
            <a:custGeom>
              <a:avLst/>
              <a:gdLst>
                <a:gd name="T0" fmla="*/ 77 w 92"/>
                <a:gd name="T1" fmla="*/ 17 h 55"/>
                <a:gd name="T2" fmla="*/ 89 w 92"/>
                <a:gd name="T3" fmla="*/ 23 h 55"/>
                <a:gd name="T4" fmla="*/ 91 w 92"/>
                <a:gd name="T5" fmla="*/ 29 h 55"/>
                <a:gd name="T6" fmla="*/ 76 w 92"/>
                <a:gd name="T7" fmla="*/ 54 h 55"/>
                <a:gd name="T8" fmla="*/ 58 w 92"/>
                <a:gd name="T9" fmla="*/ 39 h 55"/>
                <a:gd name="T10" fmla="*/ 24 w 92"/>
                <a:gd name="T11" fmla="*/ 18 h 55"/>
                <a:gd name="T12" fmla="*/ 59 w 92"/>
                <a:gd name="T13" fmla="*/ 21 h 55"/>
                <a:gd name="T14" fmla="*/ 72 w 92"/>
                <a:gd name="T15" fmla="*/ 18 h 55"/>
                <a:gd name="T16" fmla="*/ 77 w 92"/>
                <a:gd name="T17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2" h="55">
                  <a:moveTo>
                    <a:pt x="77" y="17"/>
                  </a:moveTo>
                  <a:cubicBezTo>
                    <a:pt x="81" y="19"/>
                    <a:pt x="86" y="22"/>
                    <a:pt x="89" y="23"/>
                  </a:cubicBezTo>
                  <a:cubicBezTo>
                    <a:pt x="91" y="24"/>
                    <a:pt x="92" y="27"/>
                    <a:pt x="91" y="29"/>
                  </a:cubicBezTo>
                  <a:cubicBezTo>
                    <a:pt x="88" y="37"/>
                    <a:pt x="81" y="52"/>
                    <a:pt x="76" y="54"/>
                  </a:cubicBezTo>
                  <a:cubicBezTo>
                    <a:pt x="72" y="55"/>
                    <a:pt x="59" y="43"/>
                    <a:pt x="58" y="39"/>
                  </a:cubicBezTo>
                  <a:cubicBezTo>
                    <a:pt x="58" y="39"/>
                    <a:pt x="48" y="37"/>
                    <a:pt x="24" y="18"/>
                  </a:cubicBezTo>
                  <a:cubicBezTo>
                    <a:pt x="0" y="0"/>
                    <a:pt x="47" y="18"/>
                    <a:pt x="59" y="21"/>
                  </a:cubicBezTo>
                  <a:cubicBezTo>
                    <a:pt x="67" y="23"/>
                    <a:pt x="71" y="20"/>
                    <a:pt x="72" y="18"/>
                  </a:cubicBezTo>
                  <a:cubicBezTo>
                    <a:pt x="73" y="16"/>
                    <a:pt x="75" y="16"/>
                    <a:pt x="77" y="17"/>
                  </a:cubicBez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0" name="Freeform 30">
              <a:extLst>
                <a:ext uri="{FF2B5EF4-FFF2-40B4-BE49-F238E27FC236}">
                  <a16:creationId xmlns:a16="http://schemas.microsoft.com/office/drawing/2014/main" id="{1B3D4034-A1DC-256A-7BCB-7E9713F3EE99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921282" y="2599669"/>
              <a:ext cx="2081710" cy="3144710"/>
            </a:xfrm>
            <a:custGeom>
              <a:avLst/>
              <a:gdLst>
                <a:gd name="T0" fmla="*/ 301 w 303"/>
                <a:gd name="T1" fmla="*/ 65 h 465"/>
                <a:gd name="T2" fmla="*/ 295 w 303"/>
                <a:gd name="T3" fmla="*/ 33 h 465"/>
                <a:gd name="T4" fmla="*/ 288 w 303"/>
                <a:gd name="T5" fmla="*/ 17 h 465"/>
                <a:gd name="T6" fmla="*/ 280 w 303"/>
                <a:gd name="T7" fmla="*/ 3 h 465"/>
                <a:gd name="T8" fmla="*/ 272 w 303"/>
                <a:gd name="T9" fmla="*/ 1 h 465"/>
                <a:gd name="T10" fmla="*/ 269 w 303"/>
                <a:gd name="T11" fmla="*/ 10 h 465"/>
                <a:gd name="T12" fmla="*/ 270 w 303"/>
                <a:gd name="T13" fmla="*/ 10 h 465"/>
                <a:gd name="T14" fmla="*/ 276 w 303"/>
                <a:gd name="T15" fmla="*/ 23 h 465"/>
                <a:gd name="T16" fmla="*/ 280 w 303"/>
                <a:gd name="T17" fmla="*/ 37 h 465"/>
                <a:gd name="T18" fmla="*/ 283 w 303"/>
                <a:gd name="T19" fmla="*/ 66 h 465"/>
                <a:gd name="T20" fmla="*/ 280 w 303"/>
                <a:gd name="T21" fmla="*/ 95 h 465"/>
                <a:gd name="T22" fmla="*/ 278 w 303"/>
                <a:gd name="T23" fmla="*/ 110 h 465"/>
                <a:gd name="T24" fmla="*/ 275 w 303"/>
                <a:gd name="T25" fmla="*/ 121 h 465"/>
                <a:gd name="T26" fmla="*/ 253 w 303"/>
                <a:gd name="T27" fmla="*/ 145 h 465"/>
                <a:gd name="T28" fmla="*/ 228 w 303"/>
                <a:gd name="T29" fmla="*/ 169 h 465"/>
                <a:gd name="T30" fmla="*/ 178 w 303"/>
                <a:gd name="T31" fmla="*/ 202 h 465"/>
                <a:gd name="T32" fmla="*/ 113 w 303"/>
                <a:gd name="T33" fmla="*/ 201 h 465"/>
                <a:gd name="T34" fmla="*/ 91 w 303"/>
                <a:gd name="T35" fmla="*/ 195 h 465"/>
                <a:gd name="T36" fmla="*/ 64 w 303"/>
                <a:gd name="T37" fmla="*/ 177 h 465"/>
                <a:gd name="T38" fmla="*/ 42 w 303"/>
                <a:gd name="T39" fmla="*/ 152 h 465"/>
                <a:gd name="T40" fmla="*/ 33 w 303"/>
                <a:gd name="T41" fmla="*/ 137 h 465"/>
                <a:gd name="T42" fmla="*/ 28 w 303"/>
                <a:gd name="T43" fmla="*/ 130 h 465"/>
                <a:gd name="T44" fmla="*/ 25 w 303"/>
                <a:gd name="T45" fmla="*/ 124 h 465"/>
                <a:gd name="T46" fmla="*/ 27 w 303"/>
                <a:gd name="T47" fmla="*/ 97 h 465"/>
                <a:gd name="T48" fmla="*/ 35 w 303"/>
                <a:gd name="T49" fmla="*/ 67 h 465"/>
                <a:gd name="T50" fmla="*/ 47 w 303"/>
                <a:gd name="T51" fmla="*/ 38 h 465"/>
                <a:gd name="T52" fmla="*/ 62 w 303"/>
                <a:gd name="T53" fmla="*/ 10 h 465"/>
                <a:gd name="T54" fmla="*/ 62 w 303"/>
                <a:gd name="T55" fmla="*/ 10 h 465"/>
                <a:gd name="T56" fmla="*/ 61 w 303"/>
                <a:gd name="T57" fmla="*/ 2 h 465"/>
                <a:gd name="T58" fmla="*/ 52 w 303"/>
                <a:gd name="T59" fmla="*/ 3 h 465"/>
                <a:gd name="T60" fmla="*/ 34 w 303"/>
                <a:gd name="T61" fmla="*/ 30 h 465"/>
                <a:gd name="T62" fmla="*/ 17 w 303"/>
                <a:gd name="T63" fmla="*/ 60 h 465"/>
                <a:gd name="T64" fmla="*/ 5 w 303"/>
                <a:gd name="T65" fmla="*/ 92 h 465"/>
                <a:gd name="T66" fmla="*/ 0 w 303"/>
                <a:gd name="T67" fmla="*/ 127 h 465"/>
                <a:gd name="T68" fmla="*/ 1 w 303"/>
                <a:gd name="T69" fmla="*/ 131 h 465"/>
                <a:gd name="T70" fmla="*/ 1 w 303"/>
                <a:gd name="T71" fmla="*/ 131 h 465"/>
                <a:gd name="T72" fmla="*/ 1 w 303"/>
                <a:gd name="T73" fmla="*/ 131 h 465"/>
                <a:gd name="T74" fmla="*/ 5 w 303"/>
                <a:gd name="T75" fmla="*/ 141 h 465"/>
                <a:gd name="T76" fmla="*/ 9 w 303"/>
                <a:gd name="T77" fmla="*/ 150 h 465"/>
                <a:gd name="T78" fmla="*/ 19 w 303"/>
                <a:gd name="T79" fmla="*/ 167 h 465"/>
                <a:gd name="T80" fmla="*/ 43 w 303"/>
                <a:gd name="T81" fmla="*/ 199 h 465"/>
                <a:gd name="T82" fmla="*/ 76 w 303"/>
                <a:gd name="T83" fmla="*/ 224 h 465"/>
                <a:gd name="T84" fmla="*/ 88 w 303"/>
                <a:gd name="T85" fmla="*/ 230 h 465"/>
                <a:gd name="T86" fmla="*/ 86 w 303"/>
                <a:gd name="T87" fmla="*/ 237 h 465"/>
                <a:gd name="T88" fmla="*/ 79 w 303"/>
                <a:gd name="T89" fmla="*/ 441 h 465"/>
                <a:gd name="T90" fmla="*/ 198 w 303"/>
                <a:gd name="T91" fmla="*/ 443 h 465"/>
                <a:gd name="T92" fmla="*/ 196 w 303"/>
                <a:gd name="T93" fmla="*/ 241 h 465"/>
                <a:gd name="T94" fmla="*/ 195 w 303"/>
                <a:gd name="T95" fmla="*/ 231 h 465"/>
                <a:gd name="T96" fmla="*/ 248 w 303"/>
                <a:gd name="T97" fmla="*/ 192 h 465"/>
                <a:gd name="T98" fmla="*/ 274 w 303"/>
                <a:gd name="T99" fmla="*/ 164 h 465"/>
                <a:gd name="T100" fmla="*/ 297 w 303"/>
                <a:gd name="T101" fmla="*/ 134 h 465"/>
                <a:gd name="T102" fmla="*/ 298 w 303"/>
                <a:gd name="T103" fmla="*/ 133 h 465"/>
                <a:gd name="T104" fmla="*/ 299 w 303"/>
                <a:gd name="T105" fmla="*/ 130 h 465"/>
                <a:gd name="T106" fmla="*/ 301 w 303"/>
                <a:gd name="T107" fmla="*/ 113 h 465"/>
                <a:gd name="T108" fmla="*/ 303 w 303"/>
                <a:gd name="T109" fmla="*/ 97 h 465"/>
                <a:gd name="T110" fmla="*/ 301 w 303"/>
                <a:gd name="T111" fmla="*/ 65 h 4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03" h="465">
                  <a:moveTo>
                    <a:pt x="301" y="65"/>
                  </a:moveTo>
                  <a:cubicBezTo>
                    <a:pt x="300" y="54"/>
                    <a:pt x="298" y="43"/>
                    <a:pt x="295" y="33"/>
                  </a:cubicBezTo>
                  <a:cubicBezTo>
                    <a:pt x="293" y="27"/>
                    <a:pt x="291" y="22"/>
                    <a:pt x="288" y="17"/>
                  </a:cubicBezTo>
                  <a:cubicBezTo>
                    <a:pt x="286" y="12"/>
                    <a:pt x="283" y="8"/>
                    <a:pt x="280" y="3"/>
                  </a:cubicBezTo>
                  <a:cubicBezTo>
                    <a:pt x="278" y="1"/>
                    <a:pt x="274" y="0"/>
                    <a:pt x="272" y="1"/>
                  </a:cubicBezTo>
                  <a:cubicBezTo>
                    <a:pt x="269" y="3"/>
                    <a:pt x="268" y="7"/>
                    <a:pt x="269" y="10"/>
                  </a:cubicBezTo>
                  <a:cubicBezTo>
                    <a:pt x="270" y="10"/>
                    <a:pt x="270" y="10"/>
                    <a:pt x="270" y="10"/>
                  </a:cubicBezTo>
                  <a:cubicBezTo>
                    <a:pt x="272" y="14"/>
                    <a:pt x="274" y="18"/>
                    <a:pt x="276" y="23"/>
                  </a:cubicBezTo>
                  <a:cubicBezTo>
                    <a:pt x="277" y="27"/>
                    <a:pt x="279" y="32"/>
                    <a:pt x="280" y="37"/>
                  </a:cubicBezTo>
                  <a:cubicBezTo>
                    <a:pt x="282" y="46"/>
                    <a:pt x="283" y="56"/>
                    <a:pt x="283" y="66"/>
                  </a:cubicBezTo>
                  <a:cubicBezTo>
                    <a:pt x="283" y="76"/>
                    <a:pt x="282" y="85"/>
                    <a:pt x="280" y="95"/>
                  </a:cubicBezTo>
                  <a:cubicBezTo>
                    <a:pt x="280" y="100"/>
                    <a:pt x="279" y="105"/>
                    <a:pt x="278" y="110"/>
                  </a:cubicBezTo>
                  <a:cubicBezTo>
                    <a:pt x="277" y="113"/>
                    <a:pt x="276" y="117"/>
                    <a:pt x="275" y="121"/>
                  </a:cubicBezTo>
                  <a:cubicBezTo>
                    <a:pt x="269" y="129"/>
                    <a:pt x="261" y="138"/>
                    <a:pt x="253" y="145"/>
                  </a:cubicBezTo>
                  <a:cubicBezTo>
                    <a:pt x="245" y="154"/>
                    <a:pt x="237" y="162"/>
                    <a:pt x="228" y="169"/>
                  </a:cubicBezTo>
                  <a:cubicBezTo>
                    <a:pt x="212" y="182"/>
                    <a:pt x="195" y="194"/>
                    <a:pt x="178" y="202"/>
                  </a:cubicBezTo>
                  <a:cubicBezTo>
                    <a:pt x="160" y="190"/>
                    <a:pt x="134" y="190"/>
                    <a:pt x="113" y="201"/>
                  </a:cubicBezTo>
                  <a:cubicBezTo>
                    <a:pt x="106" y="200"/>
                    <a:pt x="98" y="198"/>
                    <a:pt x="91" y="195"/>
                  </a:cubicBezTo>
                  <a:cubicBezTo>
                    <a:pt x="81" y="191"/>
                    <a:pt x="72" y="185"/>
                    <a:pt x="64" y="177"/>
                  </a:cubicBezTo>
                  <a:cubicBezTo>
                    <a:pt x="56" y="170"/>
                    <a:pt x="49" y="161"/>
                    <a:pt x="42" y="152"/>
                  </a:cubicBezTo>
                  <a:cubicBezTo>
                    <a:pt x="39" y="147"/>
                    <a:pt x="35" y="142"/>
                    <a:pt x="33" y="137"/>
                  </a:cubicBezTo>
                  <a:cubicBezTo>
                    <a:pt x="31" y="135"/>
                    <a:pt x="30" y="132"/>
                    <a:pt x="28" y="130"/>
                  </a:cubicBezTo>
                  <a:cubicBezTo>
                    <a:pt x="27" y="128"/>
                    <a:pt x="26" y="126"/>
                    <a:pt x="25" y="124"/>
                  </a:cubicBezTo>
                  <a:cubicBezTo>
                    <a:pt x="25" y="115"/>
                    <a:pt x="25" y="106"/>
                    <a:pt x="27" y="97"/>
                  </a:cubicBezTo>
                  <a:cubicBezTo>
                    <a:pt x="28" y="87"/>
                    <a:pt x="31" y="77"/>
                    <a:pt x="35" y="67"/>
                  </a:cubicBezTo>
                  <a:cubicBezTo>
                    <a:pt x="38" y="57"/>
                    <a:pt x="42" y="48"/>
                    <a:pt x="47" y="38"/>
                  </a:cubicBezTo>
                  <a:cubicBezTo>
                    <a:pt x="52" y="28"/>
                    <a:pt x="57" y="19"/>
                    <a:pt x="62" y="10"/>
                  </a:cubicBezTo>
                  <a:cubicBezTo>
                    <a:pt x="62" y="10"/>
                    <a:pt x="62" y="10"/>
                    <a:pt x="62" y="10"/>
                  </a:cubicBezTo>
                  <a:cubicBezTo>
                    <a:pt x="64" y="7"/>
                    <a:pt x="63" y="3"/>
                    <a:pt x="61" y="2"/>
                  </a:cubicBezTo>
                  <a:cubicBezTo>
                    <a:pt x="58" y="0"/>
                    <a:pt x="54" y="0"/>
                    <a:pt x="52" y="3"/>
                  </a:cubicBezTo>
                  <a:cubicBezTo>
                    <a:pt x="46" y="12"/>
                    <a:pt x="40" y="21"/>
                    <a:pt x="34" y="30"/>
                  </a:cubicBezTo>
                  <a:cubicBezTo>
                    <a:pt x="28" y="40"/>
                    <a:pt x="22" y="50"/>
                    <a:pt x="17" y="60"/>
                  </a:cubicBezTo>
                  <a:cubicBezTo>
                    <a:pt x="12" y="70"/>
                    <a:pt x="8" y="81"/>
                    <a:pt x="5" y="92"/>
                  </a:cubicBezTo>
                  <a:cubicBezTo>
                    <a:pt x="2" y="103"/>
                    <a:pt x="1" y="115"/>
                    <a:pt x="0" y="127"/>
                  </a:cubicBezTo>
                  <a:cubicBezTo>
                    <a:pt x="0" y="128"/>
                    <a:pt x="0" y="129"/>
                    <a:pt x="1" y="131"/>
                  </a:cubicBezTo>
                  <a:cubicBezTo>
                    <a:pt x="1" y="131"/>
                    <a:pt x="1" y="131"/>
                    <a:pt x="1" y="131"/>
                  </a:cubicBezTo>
                  <a:cubicBezTo>
                    <a:pt x="1" y="131"/>
                    <a:pt x="1" y="131"/>
                    <a:pt x="1" y="131"/>
                  </a:cubicBezTo>
                  <a:cubicBezTo>
                    <a:pt x="2" y="135"/>
                    <a:pt x="3" y="138"/>
                    <a:pt x="5" y="141"/>
                  </a:cubicBezTo>
                  <a:cubicBezTo>
                    <a:pt x="6" y="144"/>
                    <a:pt x="7" y="147"/>
                    <a:pt x="9" y="150"/>
                  </a:cubicBezTo>
                  <a:cubicBezTo>
                    <a:pt x="12" y="156"/>
                    <a:pt x="15" y="162"/>
                    <a:pt x="19" y="167"/>
                  </a:cubicBezTo>
                  <a:cubicBezTo>
                    <a:pt x="25" y="179"/>
                    <a:pt x="34" y="189"/>
                    <a:pt x="43" y="199"/>
                  </a:cubicBezTo>
                  <a:cubicBezTo>
                    <a:pt x="53" y="209"/>
                    <a:pt x="64" y="218"/>
                    <a:pt x="76" y="224"/>
                  </a:cubicBezTo>
                  <a:cubicBezTo>
                    <a:pt x="80" y="226"/>
                    <a:pt x="84" y="228"/>
                    <a:pt x="88" y="230"/>
                  </a:cubicBezTo>
                  <a:cubicBezTo>
                    <a:pt x="87" y="232"/>
                    <a:pt x="86" y="234"/>
                    <a:pt x="86" y="237"/>
                  </a:cubicBezTo>
                  <a:cubicBezTo>
                    <a:pt x="62" y="368"/>
                    <a:pt x="79" y="441"/>
                    <a:pt x="79" y="441"/>
                  </a:cubicBezTo>
                  <a:cubicBezTo>
                    <a:pt x="117" y="465"/>
                    <a:pt x="198" y="443"/>
                    <a:pt x="198" y="443"/>
                  </a:cubicBezTo>
                  <a:cubicBezTo>
                    <a:pt x="193" y="375"/>
                    <a:pt x="192" y="308"/>
                    <a:pt x="196" y="241"/>
                  </a:cubicBezTo>
                  <a:cubicBezTo>
                    <a:pt x="196" y="238"/>
                    <a:pt x="196" y="234"/>
                    <a:pt x="195" y="231"/>
                  </a:cubicBezTo>
                  <a:cubicBezTo>
                    <a:pt x="215" y="220"/>
                    <a:pt x="233" y="207"/>
                    <a:pt x="248" y="192"/>
                  </a:cubicBezTo>
                  <a:cubicBezTo>
                    <a:pt x="257" y="183"/>
                    <a:pt x="266" y="174"/>
                    <a:pt x="274" y="164"/>
                  </a:cubicBezTo>
                  <a:cubicBezTo>
                    <a:pt x="282" y="155"/>
                    <a:pt x="290" y="145"/>
                    <a:pt x="297" y="134"/>
                  </a:cubicBezTo>
                  <a:cubicBezTo>
                    <a:pt x="298" y="133"/>
                    <a:pt x="298" y="133"/>
                    <a:pt x="298" y="133"/>
                  </a:cubicBezTo>
                  <a:cubicBezTo>
                    <a:pt x="298" y="132"/>
                    <a:pt x="299" y="131"/>
                    <a:pt x="299" y="130"/>
                  </a:cubicBezTo>
                  <a:cubicBezTo>
                    <a:pt x="300" y="124"/>
                    <a:pt x="301" y="119"/>
                    <a:pt x="301" y="113"/>
                  </a:cubicBezTo>
                  <a:cubicBezTo>
                    <a:pt x="302" y="108"/>
                    <a:pt x="302" y="103"/>
                    <a:pt x="303" y="97"/>
                  </a:cubicBezTo>
                  <a:cubicBezTo>
                    <a:pt x="303" y="86"/>
                    <a:pt x="303" y="75"/>
                    <a:pt x="301" y="65"/>
                  </a:cubicBezTo>
                  <a:close/>
                </a:path>
              </a:pathLst>
            </a:custGeom>
            <a:solidFill>
              <a:srgbClr val="00B07B"/>
            </a:solidFill>
            <a:ln>
              <a:noFill/>
            </a:ln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1" name="Freeform 31">
              <a:extLst>
                <a:ext uri="{FF2B5EF4-FFF2-40B4-BE49-F238E27FC236}">
                  <a16:creationId xmlns:a16="http://schemas.microsoft.com/office/drawing/2014/main" id="{775196A5-11E4-CA40-BA87-3A6F2D727222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4007904" y="4073106"/>
              <a:ext cx="165356" cy="183072"/>
            </a:xfrm>
            <a:custGeom>
              <a:avLst/>
              <a:gdLst>
                <a:gd name="T0" fmla="*/ 6 w 24"/>
                <a:gd name="T1" fmla="*/ 3 h 27"/>
                <a:gd name="T2" fmla="*/ 3 w 24"/>
                <a:gd name="T3" fmla="*/ 21 h 27"/>
                <a:gd name="T4" fmla="*/ 15 w 24"/>
                <a:gd name="T5" fmla="*/ 18 h 27"/>
                <a:gd name="T6" fmla="*/ 6 w 24"/>
                <a:gd name="T7" fmla="*/ 3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27">
                  <a:moveTo>
                    <a:pt x="6" y="3"/>
                  </a:moveTo>
                  <a:cubicBezTo>
                    <a:pt x="2" y="3"/>
                    <a:pt x="0" y="15"/>
                    <a:pt x="3" y="21"/>
                  </a:cubicBezTo>
                  <a:cubicBezTo>
                    <a:pt x="7" y="27"/>
                    <a:pt x="11" y="22"/>
                    <a:pt x="15" y="18"/>
                  </a:cubicBezTo>
                  <a:cubicBezTo>
                    <a:pt x="18" y="14"/>
                    <a:pt x="24" y="0"/>
                    <a:pt x="6" y="3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2" name="Freeform 32">
              <a:extLst>
                <a:ext uri="{FF2B5EF4-FFF2-40B4-BE49-F238E27FC236}">
                  <a16:creationId xmlns:a16="http://schemas.microsoft.com/office/drawing/2014/main" id="{9D0CE9E7-1C02-D3BA-60CD-6A2A1725F785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600421" y="3134123"/>
              <a:ext cx="826778" cy="696856"/>
            </a:xfrm>
            <a:custGeom>
              <a:avLst/>
              <a:gdLst>
                <a:gd name="T0" fmla="*/ 20 w 120"/>
                <a:gd name="T1" fmla="*/ 56 h 103"/>
                <a:gd name="T2" fmla="*/ 32 w 120"/>
                <a:gd name="T3" fmla="*/ 102 h 103"/>
                <a:gd name="T4" fmla="*/ 74 w 120"/>
                <a:gd name="T5" fmla="*/ 87 h 103"/>
                <a:gd name="T6" fmla="*/ 72 w 120"/>
                <a:gd name="T7" fmla="*/ 11 h 103"/>
                <a:gd name="T8" fmla="*/ 20 w 120"/>
                <a:gd name="T9" fmla="*/ 56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0" h="103">
                  <a:moveTo>
                    <a:pt x="20" y="56"/>
                  </a:moveTo>
                  <a:cubicBezTo>
                    <a:pt x="12" y="80"/>
                    <a:pt x="0" y="99"/>
                    <a:pt x="32" y="102"/>
                  </a:cubicBezTo>
                  <a:cubicBezTo>
                    <a:pt x="53" y="103"/>
                    <a:pt x="64" y="98"/>
                    <a:pt x="74" y="87"/>
                  </a:cubicBezTo>
                  <a:cubicBezTo>
                    <a:pt x="85" y="74"/>
                    <a:pt x="120" y="29"/>
                    <a:pt x="72" y="11"/>
                  </a:cubicBezTo>
                  <a:cubicBezTo>
                    <a:pt x="43" y="0"/>
                    <a:pt x="33" y="20"/>
                    <a:pt x="20" y="56"/>
                  </a:cubicBezTo>
                  <a:close/>
                </a:path>
              </a:pathLst>
            </a:custGeom>
            <a:solidFill>
              <a:srgbClr val="FAB9AF"/>
            </a:solidFill>
            <a:ln>
              <a:noFill/>
            </a:ln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3" name="Freeform 33">
              <a:extLst>
                <a:ext uri="{FF2B5EF4-FFF2-40B4-BE49-F238E27FC236}">
                  <a16:creationId xmlns:a16="http://schemas.microsoft.com/office/drawing/2014/main" id="{9418F485-73A9-E457-CF27-39EDE86BFB25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4468538" y="2437267"/>
              <a:ext cx="253939" cy="298232"/>
            </a:xfrm>
            <a:custGeom>
              <a:avLst/>
              <a:gdLst>
                <a:gd name="T0" fmla="*/ 26 w 37"/>
                <a:gd name="T1" fmla="*/ 4 h 44"/>
                <a:gd name="T2" fmla="*/ 25 w 37"/>
                <a:gd name="T3" fmla="*/ 4 h 44"/>
                <a:gd name="T4" fmla="*/ 13 w 37"/>
                <a:gd name="T5" fmla="*/ 2 h 44"/>
                <a:gd name="T6" fmla="*/ 4 w 37"/>
                <a:gd name="T7" fmla="*/ 23 h 44"/>
                <a:gd name="T8" fmla="*/ 31 w 37"/>
                <a:gd name="T9" fmla="*/ 19 h 44"/>
                <a:gd name="T10" fmla="*/ 26 w 37"/>
                <a:gd name="T11" fmla="*/ 4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44">
                  <a:moveTo>
                    <a:pt x="26" y="4"/>
                  </a:moveTo>
                  <a:cubicBezTo>
                    <a:pt x="25" y="4"/>
                    <a:pt x="25" y="4"/>
                    <a:pt x="25" y="4"/>
                  </a:cubicBezTo>
                  <a:cubicBezTo>
                    <a:pt x="22" y="2"/>
                    <a:pt x="17" y="0"/>
                    <a:pt x="13" y="2"/>
                  </a:cubicBezTo>
                  <a:cubicBezTo>
                    <a:pt x="2" y="7"/>
                    <a:pt x="0" y="12"/>
                    <a:pt x="4" y="23"/>
                  </a:cubicBezTo>
                  <a:cubicBezTo>
                    <a:pt x="8" y="36"/>
                    <a:pt x="22" y="44"/>
                    <a:pt x="31" y="19"/>
                  </a:cubicBezTo>
                  <a:cubicBezTo>
                    <a:pt x="37" y="18"/>
                    <a:pt x="37" y="2"/>
                    <a:pt x="26" y="4"/>
                  </a:cubicBezTo>
                  <a:close/>
                </a:path>
              </a:pathLst>
            </a:custGeom>
            <a:solidFill>
              <a:srgbClr val="FAB9AF"/>
            </a:solidFill>
            <a:ln>
              <a:noFill/>
            </a:ln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4" name="Freeform 34">
              <a:extLst>
                <a:ext uri="{FF2B5EF4-FFF2-40B4-BE49-F238E27FC236}">
                  <a16:creationId xmlns:a16="http://schemas.microsoft.com/office/drawing/2014/main" id="{85715D38-2524-CDB3-CFEF-91B2CBD6F393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039393" y="2390022"/>
              <a:ext cx="259845" cy="339570"/>
            </a:xfrm>
            <a:custGeom>
              <a:avLst/>
              <a:gdLst>
                <a:gd name="T0" fmla="*/ 26 w 38"/>
                <a:gd name="T1" fmla="*/ 8 h 50"/>
                <a:gd name="T2" fmla="*/ 18 w 38"/>
                <a:gd name="T3" fmla="*/ 7 h 50"/>
                <a:gd name="T4" fmla="*/ 6 w 38"/>
                <a:gd name="T5" fmla="*/ 17 h 50"/>
                <a:gd name="T6" fmla="*/ 9 w 38"/>
                <a:gd name="T7" fmla="*/ 18 h 50"/>
                <a:gd name="T8" fmla="*/ 8 w 38"/>
                <a:gd name="T9" fmla="*/ 22 h 50"/>
                <a:gd name="T10" fmla="*/ 35 w 38"/>
                <a:gd name="T11" fmla="*/ 28 h 50"/>
                <a:gd name="T12" fmla="*/ 26 w 38"/>
                <a:gd name="T13" fmla="*/ 8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8" h="50">
                  <a:moveTo>
                    <a:pt x="26" y="8"/>
                  </a:moveTo>
                  <a:cubicBezTo>
                    <a:pt x="24" y="6"/>
                    <a:pt x="21" y="6"/>
                    <a:pt x="18" y="7"/>
                  </a:cubicBezTo>
                  <a:cubicBezTo>
                    <a:pt x="12" y="0"/>
                    <a:pt x="0" y="14"/>
                    <a:pt x="6" y="17"/>
                  </a:cubicBezTo>
                  <a:cubicBezTo>
                    <a:pt x="7" y="17"/>
                    <a:pt x="8" y="17"/>
                    <a:pt x="9" y="18"/>
                  </a:cubicBezTo>
                  <a:cubicBezTo>
                    <a:pt x="8" y="20"/>
                    <a:pt x="8" y="21"/>
                    <a:pt x="8" y="22"/>
                  </a:cubicBezTo>
                  <a:cubicBezTo>
                    <a:pt x="17" y="50"/>
                    <a:pt x="31" y="42"/>
                    <a:pt x="35" y="28"/>
                  </a:cubicBezTo>
                  <a:cubicBezTo>
                    <a:pt x="38" y="17"/>
                    <a:pt x="36" y="13"/>
                    <a:pt x="26" y="8"/>
                  </a:cubicBezTo>
                  <a:close/>
                </a:path>
              </a:pathLst>
            </a:custGeom>
            <a:solidFill>
              <a:srgbClr val="FAB9AF"/>
            </a:solidFill>
            <a:ln>
              <a:noFill/>
            </a:ln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5" name="Freeform 35">
              <a:extLst>
                <a:ext uri="{FF2B5EF4-FFF2-40B4-BE49-F238E27FC236}">
                  <a16:creationId xmlns:a16="http://schemas.microsoft.com/office/drawing/2014/main" id="{CA00E94A-25CD-AE4A-2705-7A85F8844FCB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815975" y="3302430"/>
              <a:ext cx="437011" cy="812015"/>
            </a:xfrm>
            <a:custGeom>
              <a:avLst/>
              <a:gdLst>
                <a:gd name="T0" fmla="*/ 38 w 64"/>
                <a:gd name="T1" fmla="*/ 35 h 120"/>
                <a:gd name="T2" fmla="*/ 53 w 64"/>
                <a:gd name="T3" fmla="*/ 103 h 120"/>
                <a:gd name="T4" fmla="*/ 18 w 64"/>
                <a:gd name="T5" fmla="*/ 114 h 120"/>
                <a:gd name="T6" fmla="*/ 19 w 64"/>
                <a:gd name="T7" fmla="*/ 50 h 120"/>
                <a:gd name="T8" fmla="*/ 38 w 64"/>
                <a:gd name="T9" fmla="*/ 35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4" h="120">
                  <a:moveTo>
                    <a:pt x="38" y="35"/>
                  </a:moveTo>
                  <a:cubicBezTo>
                    <a:pt x="44" y="62"/>
                    <a:pt x="41" y="87"/>
                    <a:pt x="53" y="103"/>
                  </a:cubicBezTo>
                  <a:cubicBezTo>
                    <a:pt x="64" y="116"/>
                    <a:pt x="28" y="120"/>
                    <a:pt x="18" y="114"/>
                  </a:cubicBezTo>
                  <a:cubicBezTo>
                    <a:pt x="0" y="103"/>
                    <a:pt x="33" y="99"/>
                    <a:pt x="19" y="50"/>
                  </a:cubicBezTo>
                  <a:cubicBezTo>
                    <a:pt x="5" y="0"/>
                    <a:pt x="38" y="35"/>
                    <a:pt x="38" y="35"/>
                  </a:cubicBezTo>
                  <a:close/>
                </a:path>
              </a:pathLst>
            </a:custGeom>
            <a:solidFill>
              <a:srgbClr val="FAB9AF"/>
            </a:solidFill>
            <a:ln>
              <a:noFill/>
            </a:ln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6" name="Freeform 36">
              <a:extLst>
                <a:ext uri="{FF2B5EF4-FFF2-40B4-BE49-F238E27FC236}">
                  <a16:creationId xmlns:a16="http://schemas.microsoft.com/office/drawing/2014/main" id="{A597043D-943D-0601-0AF1-9759C6C8D01D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815973" y="3884128"/>
              <a:ext cx="286421" cy="292326"/>
            </a:xfrm>
            <a:custGeom>
              <a:avLst/>
              <a:gdLst>
                <a:gd name="T0" fmla="*/ 0 w 42"/>
                <a:gd name="T1" fmla="*/ 29 h 43"/>
                <a:gd name="T2" fmla="*/ 9 w 42"/>
                <a:gd name="T3" fmla="*/ 43 h 43"/>
                <a:gd name="T4" fmla="*/ 41 w 42"/>
                <a:gd name="T5" fmla="*/ 7 h 43"/>
                <a:gd name="T6" fmla="*/ 24 w 42"/>
                <a:gd name="T7" fmla="*/ 0 h 43"/>
                <a:gd name="T8" fmla="*/ 0 w 42"/>
                <a:gd name="T9" fmla="*/ 29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43">
                  <a:moveTo>
                    <a:pt x="0" y="29"/>
                  </a:moveTo>
                  <a:cubicBezTo>
                    <a:pt x="0" y="29"/>
                    <a:pt x="5" y="34"/>
                    <a:pt x="9" y="43"/>
                  </a:cubicBezTo>
                  <a:cubicBezTo>
                    <a:pt x="9" y="43"/>
                    <a:pt x="42" y="27"/>
                    <a:pt x="41" y="7"/>
                  </a:cubicBezTo>
                  <a:cubicBezTo>
                    <a:pt x="41" y="7"/>
                    <a:pt x="30" y="2"/>
                    <a:pt x="24" y="0"/>
                  </a:cubicBezTo>
                  <a:cubicBezTo>
                    <a:pt x="24" y="0"/>
                    <a:pt x="23" y="18"/>
                    <a:pt x="0" y="29"/>
                  </a:cubicBezTo>
                  <a:close/>
                </a:path>
              </a:pathLst>
            </a:custGeom>
            <a:solidFill>
              <a:srgbClr val="D7DDE5"/>
            </a:solidFill>
            <a:ln>
              <a:noFill/>
            </a:ln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7" name="Freeform 37">
              <a:extLst>
                <a:ext uri="{FF2B5EF4-FFF2-40B4-BE49-F238E27FC236}">
                  <a16:creationId xmlns:a16="http://schemas.microsoft.com/office/drawing/2014/main" id="{82E45A1E-4868-1E8E-15B3-107540943B27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4102393" y="3910703"/>
              <a:ext cx="186026" cy="256893"/>
            </a:xfrm>
            <a:custGeom>
              <a:avLst/>
              <a:gdLst>
                <a:gd name="T0" fmla="*/ 27 w 27"/>
                <a:gd name="T1" fmla="*/ 25 h 38"/>
                <a:gd name="T2" fmla="*/ 18 w 27"/>
                <a:gd name="T3" fmla="*/ 38 h 38"/>
                <a:gd name="T4" fmla="*/ 12 w 27"/>
                <a:gd name="T5" fmla="*/ 5 h 38"/>
                <a:gd name="T6" fmla="*/ 25 w 27"/>
                <a:gd name="T7" fmla="*/ 0 h 38"/>
                <a:gd name="T8" fmla="*/ 27 w 27"/>
                <a:gd name="T9" fmla="*/ 25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38">
                  <a:moveTo>
                    <a:pt x="27" y="25"/>
                  </a:moveTo>
                  <a:cubicBezTo>
                    <a:pt x="27" y="25"/>
                    <a:pt x="20" y="32"/>
                    <a:pt x="18" y="38"/>
                  </a:cubicBezTo>
                  <a:cubicBezTo>
                    <a:pt x="18" y="38"/>
                    <a:pt x="0" y="28"/>
                    <a:pt x="12" y="5"/>
                  </a:cubicBezTo>
                  <a:cubicBezTo>
                    <a:pt x="12" y="5"/>
                    <a:pt x="18" y="2"/>
                    <a:pt x="25" y="0"/>
                  </a:cubicBezTo>
                  <a:cubicBezTo>
                    <a:pt x="25" y="0"/>
                    <a:pt x="20" y="15"/>
                    <a:pt x="27" y="25"/>
                  </a:cubicBezTo>
                  <a:close/>
                </a:path>
              </a:pathLst>
            </a:custGeom>
            <a:solidFill>
              <a:srgbClr val="D7DDE5"/>
            </a:solidFill>
            <a:ln>
              <a:noFill/>
            </a:ln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8" name="Freeform 38">
              <a:extLst>
                <a:ext uri="{FF2B5EF4-FFF2-40B4-BE49-F238E27FC236}">
                  <a16:creationId xmlns:a16="http://schemas.microsoft.com/office/drawing/2014/main" id="{3F45C72A-2501-70BD-AA2F-168B664756F6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655532" y="4938269"/>
              <a:ext cx="499021" cy="292326"/>
            </a:xfrm>
            <a:custGeom>
              <a:avLst/>
              <a:gdLst>
                <a:gd name="T0" fmla="*/ 72 w 73"/>
                <a:gd name="T1" fmla="*/ 38 h 43"/>
                <a:gd name="T2" fmla="*/ 72 w 73"/>
                <a:gd name="T3" fmla="*/ 18 h 43"/>
                <a:gd name="T4" fmla="*/ 73 w 73"/>
                <a:gd name="T5" fmla="*/ 17 h 43"/>
                <a:gd name="T6" fmla="*/ 15 w 73"/>
                <a:gd name="T7" fmla="*/ 3 h 43"/>
                <a:gd name="T8" fmla="*/ 4 w 73"/>
                <a:gd name="T9" fmla="*/ 1 h 43"/>
                <a:gd name="T10" fmla="*/ 3 w 73"/>
                <a:gd name="T11" fmla="*/ 1 h 43"/>
                <a:gd name="T12" fmla="*/ 2 w 73"/>
                <a:gd name="T13" fmla="*/ 0 h 43"/>
                <a:gd name="T14" fmla="*/ 0 w 73"/>
                <a:gd name="T15" fmla="*/ 2 h 43"/>
                <a:gd name="T16" fmla="*/ 0 w 73"/>
                <a:gd name="T17" fmla="*/ 2 h 43"/>
                <a:gd name="T18" fmla="*/ 0 w 73"/>
                <a:gd name="T19" fmla="*/ 27 h 43"/>
                <a:gd name="T20" fmla="*/ 3 w 73"/>
                <a:gd name="T21" fmla="*/ 29 h 43"/>
                <a:gd name="T22" fmla="*/ 15 w 73"/>
                <a:gd name="T23" fmla="*/ 31 h 43"/>
                <a:gd name="T24" fmla="*/ 70 w 73"/>
                <a:gd name="T25" fmla="*/ 41 h 43"/>
                <a:gd name="T26" fmla="*/ 71 w 73"/>
                <a:gd name="T27" fmla="*/ 43 h 43"/>
                <a:gd name="T28" fmla="*/ 72 w 73"/>
                <a:gd name="T29" fmla="*/ 43 h 43"/>
                <a:gd name="T30" fmla="*/ 73 w 73"/>
                <a:gd name="T31" fmla="*/ 41 h 43"/>
                <a:gd name="T32" fmla="*/ 72 w 73"/>
                <a:gd name="T33" fmla="*/ 38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73" h="43">
                  <a:moveTo>
                    <a:pt x="72" y="38"/>
                  </a:moveTo>
                  <a:cubicBezTo>
                    <a:pt x="72" y="18"/>
                    <a:pt x="72" y="18"/>
                    <a:pt x="72" y="18"/>
                  </a:cubicBezTo>
                  <a:cubicBezTo>
                    <a:pt x="72" y="18"/>
                    <a:pt x="73" y="18"/>
                    <a:pt x="73" y="17"/>
                  </a:cubicBezTo>
                  <a:cubicBezTo>
                    <a:pt x="73" y="10"/>
                    <a:pt x="53" y="7"/>
                    <a:pt x="15" y="3"/>
                  </a:cubicBezTo>
                  <a:cubicBezTo>
                    <a:pt x="10" y="2"/>
                    <a:pt x="6" y="2"/>
                    <a:pt x="4" y="1"/>
                  </a:cubicBezTo>
                  <a:cubicBezTo>
                    <a:pt x="3" y="1"/>
                    <a:pt x="3" y="1"/>
                    <a:pt x="3" y="1"/>
                  </a:cubicBezTo>
                  <a:cubicBezTo>
                    <a:pt x="3" y="1"/>
                    <a:pt x="2" y="0"/>
                    <a:pt x="2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29"/>
                    <a:pt x="2" y="29"/>
                    <a:pt x="3" y="29"/>
                  </a:cubicBezTo>
                  <a:cubicBezTo>
                    <a:pt x="6" y="30"/>
                    <a:pt x="10" y="30"/>
                    <a:pt x="15" y="31"/>
                  </a:cubicBezTo>
                  <a:cubicBezTo>
                    <a:pt x="60" y="36"/>
                    <a:pt x="70" y="39"/>
                    <a:pt x="70" y="41"/>
                  </a:cubicBezTo>
                  <a:cubicBezTo>
                    <a:pt x="70" y="42"/>
                    <a:pt x="71" y="43"/>
                    <a:pt x="71" y="43"/>
                  </a:cubicBezTo>
                  <a:cubicBezTo>
                    <a:pt x="72" y="43"/>
                    <a:pt x="72" y="43"/>
                    <a:pt x="72" y="43"/>
                  </a:cubicBezTo>
                  <a:cubicBezTo>
                    <a:pt x="72" y="43"/>
                    <a:pt x="73" y="42"/>
                    <a:pt x="73" y="41"/>
                  </a:cubicBezTo>
                  <a:cubicBezTo>
                    <a:pt x="73" y="40"/>
                    <a:pt x="73" y="39"/>
                    <a:pt x="72" y="38"/>
                  </a:cubicBez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9" name="Freeform 39">
              <a:extLst>
                <a:ext uri="{FF2B5EF4-FFF2-40B4-BE49-F238E27FC236}">
                  <a16:creationId xmlns:a16="http://schemas.microsoft.com/office/drawing/2014/main" id="{72B2E2DD-680C-8F57-4519-2914863FE8DD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655532" y="5041618"/>
              <a:ext cx="2025606" cy="336617"/>
            </a:xfrm>
            <a:custGeom>
              <a:avLst/>
              <a:gdLst>
                <a:gd name="T0" fmla="*/ 294 w 295"/>
                <a:gd name="T1" fmla="*/ 0 h 50"/>
                <a:gd name="T2" fmla="*/ 294 w 295"/>
                <a:gd name="T3" fmla="*/ 0 h 50"/>
                <a:gd name="T4" fmla="*/ 292 w 295"/>
                <a:gd name="T5" fmla="*/ 2 h 50"/>
                <a:gd name="T6" fmla="*/ 232 w 295"/>
                <a:gd name="T7" fmla="*/ 16 h 50"/>
                <a:gd name="T8" fmla="*/ 2 w 295"/>
                <a:gd name="T9" fmla="*/ 2 h 50"/>
                <a:gd name="T10" fmla="*/ 1 w 295"/>
                <a:gd name="T11" fmla="*/ 2 h 50"/>
                <a:gd name="T12" fmla="*/ 0 w 295"/>
                <a:gd name="T13" fmla="*/ 3 h 50"/>
                <a:gd name="T14" fmla="*/ 0 w 295"/>
                <a:gd name="T15" fmla="*/ 28 h 50"/>
                <a:gd name="T16" fmla="*/ 1 w 295"/>
                <a:gd name="T17" fmla="*/ 29 h 50"/>
                <a:gd name="T18" fmla="*/ 150 w 295"/>
                <a:gd name="T19" fmla="*/ 50 h 50"/>
                <a:gd name="T20" fmla="*/ 232 w 295"/>
                <a:gd name="T21" fmla="*/ 44 h 50"/>
                <a:gd name="T22" fmla="*/ 295 w 295"/>
                <a:gd name="T23" fmla="*/ 26 h 50"/>
                <a:gd name="T24" fmla="*/ 295 w 295"/>
                <a:gd name="T25" fmla="*/ 26 h 50"/>
                <a:gd name="T26" fmla="*/ 295 w 295"/>
                <a:gd name="T27" fmla="*/ 2 h 50"/>
                <a:gd name="T28" fmla="*/ 294 w 295"/>
                <a:gd name="T29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95" h="50">
                  <a:moveTo>
                    <a:pt x="294" y="0"/>
                  </a:moveTo>
                  <a:cubicBezTo>
                    <a:pt x="294" y="0"/>
                    <a:pt x="294" y="0"/>
                    <a:pt x="294" y="0"/>
                  </a:cubicBezTo>
                  <a:cubicBezTo>
                    <a:pt x="293" y="0"/>
                    <a:pt x="292" y="1"/>
                    <a:pt x="292" y="2"/>
                  </a:cubicBezTo>
                  <a:cubicBezTo>
                    <a:pt x="292" y="3"/>
                    <a:pt x="289" y="8"/>
                    <a:pt x="232" y="16"/>
                  </a:cubicBezTo>
                  <a:cubicBezTo>
                    <a:pt x="100" y="35"/>
                    <a:pt x="3" y="2"/>
                    <a:pt x="2" y="2"/>
                  </a:cubicBezTo>
                  <a:cubicBezTo>
                    <a:pt x="2" y="1"/>
                    <a:pt x="1" y="1"/>
                    <a:pt x="1" y="2"/>
                  </a:cubicBezTo>
                  <a:cubicBezTo>
                    <a:pt x="0" y="2"/>
                    <a:pt x="0" y="3"/>
                    <a:pt x="0" y="3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0" y="28"/>
                    <a:pt x="0" y="29"/>
                    <a:pt x="1" y="29"/>
                  </a:cubicBezTo>
                  <a:cubicBezTo>
                    <a:pt x="2" y="30"/>
                    <a:pt x="61" y="50"/>
                    <a:pt x="150" y="50"/>
                  </a:cubicBezTo>
                  <a:cubicBezTo>
                    <a:pt x="175" y="50"/>
                    <a:pt x="203" y="48"/>
                    <a:pt x="232" y="44"/>
                  </a:cubicBezTo>
                  <a:cubicBezTo>
                    <a:pt x="295" y="35"/>
                    <a:pt x="295" y="29"/>
                    <a:pt x="295" y="26"/>
                  </a:cubicBezTo>
                  <a:cubicBezTo>
                    <a:pt x="295" y="26"/>
                    <a:pt x="295" y="26"/>
                    <a:pt x="295" y="26"/>
                  </a:cubicBezTo>
                  <a:cubicBezTo>
                    <a:pt x="295" y="2"/>
                    <a:pt x="295" y="2"/>
                    <a:pt x="295" y="2"/>
                  </a:cubicBezTo>
                  <a:cubicBezTo>
                    <a:pt x="295" y="1"/>
                    <a:pt x="294" y="0"/>
                    <a:pt x="29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60" name="Freeform 40">
              <a:extLst>
                <a:ext uri="{FF2B5EF4-FFF2-40B4-BE49-F238E27FC236}">
                  <a16:creationId xmlns:a16="http://schemas.microsoft.com/office/drawing/2014/main" id="{D726B8E8-C3FE-1E2E-FE2C-44799EA8ABCA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641760" y="3092784"/>
              <a:ext cx="605321" cy="637800"/>
            </a:xfrm>
            <a:custGeom>
              <a:avLst/>
              <a:gdLst>
                <a:gd name="T0" fmla="*/ 77 w 88"/>
                <a:gd name="T1" fmla="*/ 47 h 94"/>
                <a:gd name="T2" fmla="*/ 77 w 88"/>
                <a:gd name="T3" fmla="*/ 43 h 94"/>
                <a:gd name="T4" fmla="*/ 73 w 88"/>
                <a:gd name="T5" fmla="*/ 33 h 94"/>
                <a:gd name="T6" fmla="*/ 80 w 88"/>
                <a:gd name="T7" fmla="*/ 34 h 94"/>
                <a:gd name="T8" fmla="*/ 61 w 88"/>
                <a:gd name="T9" fmla="*/ 18 h 94"/>
                <a:gd name="T10" fmla="*/ 67 w 88"/>
                <a:gd name="T11" fmla="*/ 16 h 94"/>
                <a:gd name="T12" fmla="*/ 31 w 88"/>
                <a:gd name="T13" fmla="*/ 10 h 94"/>
                <a:gd name="T14" fmla="*/ 34 w 88"/>
                <a:gd name="T15" fmla="*/ 0 h 94"/>
                <a:gd name="T16" fmla="*/ 20 w 88"/>
                <a:gd name="T17" fmla="*/ 32 h 94"/>
                <a:gd name="T18" fmla="*/ 48 w 88"/>
                <a:gd name="T19" fmla="*/ 45 h 94"/>
                <a:gd name="T20" fmla="*/ 42 w 88"/>
                <a:gd name="T21" fmla="*/ 82 h 94"/>
                <a:gd name="T22" fmla="*/ 77 w 88"/>
                <a:gd name="T23" fmla="*/ 47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88" h="94">
                  <a:moveTo>
                    <a:pt x="77" y="47"/>
                  </a:moveTo>
                  <a:cubicBezTo>
                    <a:pt x="77" y="46"/>
                    <a:pt x="78" y="45"/>
                    <a:pt x="77" y="43"/>
                  </a:cubicBezTo>
                  <a:cubicBezTo>
                    <a:pt x="76" y="40"/>
                    <a:pt x="75" y="36"/>
                    <a:pt x="73" y="33"/>
                  </a:cubicBezTo>
                  <a:cubicBezTo>
                    <a:pt x="77" y="34"/>
                    <a:pt x="80" y="34"/>
                    <a:pt x="80" y="34"/>
                  </a:cubicBezTo>
                  <a:cubicBezTo>
                    <a:pt x="76" y="28"/>
                    <a:pt x="69" y="22"/>
                    <a:pt x="61" y="18"/>
                  </a:cubicBezTo>
                  <a:cubicBezTo>
                    <a:pt x="64" y="17"/>
                    <a:pt x="67" y="16"/>
                    <a:pt x="67" y="16"/>
                  </a:cubicBezTo>
                  <a:cubicBezTo>
                    <a:pt x="58" y="11"/>
                    <a:pt x="43" y="7"/>
                    <a:pt x="31" y="10"/>
                  </a:cubicBezTo>
                  <a:cubicBezTo>
                    <a:pt x="32" y="4"/>
                    <a:pt x="34" y="0"/>
                    <a:pt x="34" y="0"/>
                  </a:cubicBezTo>
                  <a:cubicBezTo>
                    <a:pt x="0" y="2"/>
                    <a:pt x="1" y="18"/>
                    <a:pt x="20" y="32"/>
                  </a:cubicBezTo>
                  <a:cubicBezTo>
                    <a:pt x="24" y="35"/>
                    <a:pt x="36" y="41"/>
                    <a:pt x="48" y="45"/>
                  </a:cubicBezTo>
                  <a:cubicBezTo>
                    <a:pt x="39" y="55"/>
                    <a:pt x="30" y="72"/>
                    <a:pt x="42" y="82"/>
                  </a:cubicBezTo>
                  <a:cubicBezTo>
                    <a:pt x="58" y="94"/>
                    <a:pt x="88" y="54"/>
                    <a:pt x="77" y="47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61" name="Freeform 41">
              <a:extLst>
                <a:ext uri="{FF2B5EF4-FFF2-40B4-BE49-F238E27FC236}">
                  <a16:creationId xmlns:a16="http://schemas.microsoft.com/office/drawing/2014/main" id="{F75C5A7D-830C-D0CC-81FB-1A8BA7EE6368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86447" y="3553417"/>
              <a:ext cx="200789" cy="162404"/>
            </a:xfrm>
            <a:custGeom>
              <a:avLst/>
              <a:gdLst>
                <a:gd name="T0" fmla="*/ 12 w 29"/>
                <a:gd name="T1" fmla="*/ 9 h 24"/>
                <a:gd name="T2" fmla="*/ 6 w 29"/>
                <a:gd name="T3" fmla="*/ 21 h 24"/>
                <a:gd name="T4" fmla="*/ 15 w 29"/>
                <a:gd name="T5" fmla="*/ 23 h 24"/>
                <a:gd name="T6" fmla="*/ 29 w 29"/>
                <a:gd name="T7" fmla="*/ 7 h 24"/>
                <a:gd name="T8" fmla="*/ 12 w 29"/>
                <a:gd name="T9" fmla="*/ 9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24">
                  <a:moveTo>
                    <a:pt x="12" y="9"/>
                  </a:moveTo>
                  <a:cubicBezTo>
                    <a:pt x="6" y="13"/>
                    <a:pt x="0" y="16"/>
                    <a:pt x="6" y="21"/>
                  </a:cubicBezTo>
                  <a:cubicBezTo>
                    <a:pt x="9" y="24"/>
                    <a:pt x="11" y="24"/>
                    <a:pt x="15" y="23"/>
                  </a:cubicBezTo>
                  <a:cubicBezTo>
                    <a:pt x="20" y="22"/>
                    <a:pt x="29" y="19"/>
                    <a:pt x="29" y="7"/>
                  </a:cubicBezTo>
                  <a:cubicBezTo>
                    <a:pt x="28" y="0"/>
                    <a:pt x="22" y="2"/>
                    <a:pt x="12" y="9"/>
                  </a:cubicBezTo>
                  <a:close/>
                </a:path>
              </a:pathLst>
            </a:custGeom>
            <a:solidFill>
              <a:srgbClr val="FAB9AF"/>
            </a:solidFill>
            <a:ln>
              <a:noFill/>
            </a:ln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62" name="Freeform 42">
              <a:extLst>
                <a:ext uri="{FF2B5EF4-FFF2-40B4-BE49-F238E27FC236}">
                  <a16:creationId xmlns:a16="http://schemas.microsoft.com/office/drawing/2014/main" id="{0831331B-4CE4-7ACC-DCE1-FD0EBFFA8715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470499" y="4188264"/>
              <a:ext cx="750006" cy="439965"/>
            </a:xfrm>
            <a:custGeom>
              <a:avLst/>
              <a:gdLst>
                <a:gd name="T0" fmla="*/ 17 w 109"/>
                <a:gd name="T1" fmla="*/ 2 h 65"/>
                <a:gd name="T2" fmla="*/ 13 w 109"/>
                <a:gd name="T3" fmla="*/ 11 h 65"/>
                <a:gd name="T4" fmla="*/ 11 w 109"/>
                <a:gd name="T5" fmla="*/ 21 h 65"/>
                <a:gd name="T6" fmla="*/ 9 w 109"/>
                <a:gd name="T7" fmla="*/ 40 h 65"/>
                <a:gd name="T8" fmla="*/ 10 w 109"/>
                <a:gd name="T9" fmla="*/ 48 h 65"/>
                <a:gd name="T10" fmla="*/ 14 w 109"/>
                <a:gd name="T11" fmla="*/ 53 h 65"/>
                <a:gd name="T12" fmla="*/ 20 w 109"/>
                <a:gd name="T13" fmla="*/ 53 h 65"/>
                <a:gd name="T14" fmla="*/ 28 w 109"/>
                <a:gd name="T15" fmla="*/ 50 h 65"/>
                <a:gd name="T16" fmla="*/ 66 w 109"/>
                <a:gd name="T17" fmla="*/ 34 h 65"/>
                <a:gd name="T18" fmla="*/ 88 w 109"/>
                <a:gd name="T19" fmla="*/ 32 h 65"/>
                <a:gd name="T20" fmla="*/ 108 w 109"/>
                <a:gd name="T21" fmla="*/ 40 h 65"/>
                <a:gd name="T22" fmla="*/ 108 w 109"/>
                <a:gd name="T23" fmla="*/ 41 h 65"/>
                <a:gd name="T24" fmla="*/ 108 w 109"/>
                <a:gd name="T25" fmla="*/ 41 h 65"/>
                <a:gd name="T26" fmla="*/ 88 w 109"/>
                <a:gd name="T27" fmla="*/ 45 h 65"/>
                <a:gd name="T28" fmla="*/ 71 w 109"/>
                <a:gd name="T29" fmla="*/ 51 h 65"/>
                <a:gd name="T30" fmla="*/ 33 w 109"/>
                <a:gd name="T31" fmla="*/ 63 h 65"/>
                <a:gd name="T32" fmla="*/ 22 w 109"/>
                <a:gd name="T33" fmla="*/ 65 h 65"/>
                <a:gd name="T34" fmla="*/ 9 w 109"/>
                <a:gd name="T35" fmla="*/ 63 h 65"/>
                <a:gd name="T36" fmla="*/ 6 w 109"/>
                <a:gd name="T37" fmla="*/ 60 h 65"/>
                <a:gd name="T38" fmla="*/ 3 w 109"/>
                <a:gd name="T39" fmla="*/ 57 h 65"/>
                <a:gd name="T40" fmla="*/ 1 w 109"/>
                <a:gd name="T41" fmla="*/ 51 h 65"/>
                <a:gd name="T42" fmla="*/ 0 w 109"/>
                <a:gd name="T43" fmla="*/ 40 h 65"/>
                <a:gd name="T44" fmla="*/ 5 w 109"/>
                <a:gd name="T45" fmla="*/ 19 h 65"/>
                <a:gd name="T46" fmla="*/ 9 w 109"/>
                <a:gd name="T47" fmla="*/ 10 h 65"/>
                <a:gd name="T48" fmla="*/ 11 w 109"/>
                <a:gd name="T49" fmla="*/ 5 h 65"/>
                <a:gd name="T50" fmla="*/ 14 w 109"/>
                <a:gd name="T51" fmla="*/ 0 h 65"/>
                <a:gd name="T52" fmla="*/ 16 w 109"/>
                <a:gd name="T53" fmla="*/ 0 h 65"/>
                <a:gd name="T54" fmla="*/ 17 w 109"/>
                <a:gd name="T55" fmla="*/ 2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09" h="65">
                  <a:moveTo>
                    <a:pt x="17" y="2"/>
                  </a:moveTo>
                  <a:cubicBezTo>
                    <a:pt x="15" y="5"/>
                    <a:pt x="14" y="8"/>
                    <a:pt x="13" y="11"/>
                  </a:cubicBezTo>
                  <a:cubicBezTo>
                    <a:pt x="13" y="15"/>
                    <a:pt x="12" y="18"/>
                    <a:pt x="11" y="21"/>
                  </a:cubicBezTo>
                  <a:cubicBezTo>
                    <a:pt x="10" y="27"/>
                    <a:pt x="9" y="34"/>
                    <a:pt x="9" y="40"/>
                  </a:cubicBezTo>
                  <a:cubicBezTo>
                    <a:pt x="9" y="43"/>
                    <a:pt x="9" y="46"/>
                    <a:pt x="10" y="48"/>
                  </a:cubicBezTo>
                  <a:cubicBezTo>
                    <a:pt x="11" y="51"/>
                    <a:pt x="13" y="52"/>
                    <a:pt x="14" y="53"/>
                  </a:cubicBezTo>
                  <a:cubicBezTo>
                    <a:pt x="15" y="53"/>
                    <a:pt x="18" y="53"/>
                    <a:pt x="20" y="53"/>
                  </a:cubicBezTo>
                  <a:cubicBezTo>
                    <a:pt x="23" y="52"/>
                    <a:pt x="26" y="51"/>
                    <a:pt x="28" y="50"/>
                  </a:cubicBezTo>
                  <a:cubicBezTo>
                    <a:pt x="40" y="44"/>
                    <a:pt x="52" y="37"/>
                    <a:pt x="66" y="34"/>
                  </a:cubicBezTo>
                  <a:cubicBezTo>
                    <a:pt x="73" y="32"/>
                    <a:pt x="80" y="31"/>
                    <a:pt x="88" y="32"/>
                  </a:cubicBezTo>
                  <a:cubicBezTo>
                    <a:pt x="95" y="33"/>
                    <a:pt x="102" y="36"/>
                    <a:pt x="108" y="40"/>
                  </a:cubicBezTo>
                  <a:cubicBezTo>
                    <a:pt x="108" y="40"/>
                    <a:pt x="109" y="41"/>
                    <a:pt x="108" y="41"/>
                  </a:cubicBezTo>
                  <a:cubicBezTo>
                    <a:pt x="108" y="41"/>
                    <a:pt x="108" y="41"/>
                    <a:pt x="108" y="41"/>
                  </a:cubicBezTo>
                  <a:cubicBezTo>
                    <a:pt x="101" y="42"/>
                    <a:pt x="94" y="43"/>
                    <a:pt x="88" y="45"/>
                  </a:cubicBezTo>
                  <a:cubicBezTo>
                    <a:pt x="83" y="46"/>
                    <a:pt x="77" y="48"/>
                    <a:pt x="71" y="51"/>
                  </a:cubicBezTo>
                  <a:cubicBezTo>
                    <a:pt x="59" y="55"/>
                    <a:pt x="46" y="58"/>
                    <a:pt x="33" y="63"/>
                  </a:cubicBezTo>
                  <a:cubicBezTo>
                    <a:pt x="30" y="64"/>
                    <a:pt x="26" y="65"/>
                    <a:pt x="22" y="65"/>
                  </a:cubicBezTo>
                  <a:cubicBezTo>
                    <a:pt x="18" y="65"/>
                    <a:pt x="13" y="65"/>
                    <a:pt x="9" y="63"/>
                  </a:cubicBezTo>
                  <a:cubicBezTo>
                    <a:pt x="7" y="62"/>
                    <a:pt x="7" y="61"/>
                    <a:pt x="6" y="60"/>
                  </a:cubicBezTo>
                  <a:cubicBezTo>
                    <a:pt x="5" y="59"/>
                    <a:pt x="4" y="58"/>
                    <a:pt x="3" y="57"/>
                  </a:cubicBezTo>
                  <a:cubicBezTo>
                    <a:pt x="2" y="55"/>
                    <a:pt x="1" y="53"/>
                    <a:pt x="1" y="51"/>
                  </a:cubicBezTo>
                  <a:cubicBezTo>
                    <a:pt x="0" y="47"/>
                    <a:pt x="0" y="43"/>
                    <a:pt x="0" y="40"/>
                  </a:cubicBezTo>
                  <a:cubicBezTo>
                    <a:pt x="1" y="32"/>
                    <a:pt x="3" y="26"/>
                    <a:pt x="5" y="19"/>
                  </a:cubicBezTo>
                  <a:cubicBezTo>
                    <a:pt x="6" y="16"/>
                    <a:pt x="8" y="13"/>
                    <a:pt x="9" y="10"/>
                  </a:cubicBezTo>
                  <a:cubicBezTo>
                    <a:pt x="10" y="8"/>
                    <a:pt x="10" y="7"/>
                    <a:pt x="11" y="5"/>
                  </a:cubicBezTo>
                  <a:cubicBezTo>
                    <a:pt x="12" y="4"/>
                    <a:pt x="13" y="2"/>
                    <a:pt x="14" y="0"/>
                  </a:cubicBezTo>
                  <a:cubicBezTo>
                    <a:pt x="15" y="0"/>
                    <a:pt x="16" y="0"/>
                    <a:pt x="16" y="0"/>
                  </a:cubicBezTo>
                  <a:cubicBezTo>
                    <a:pt x="17" y="1"/>
                    <a:pt x="17" y="1"/>
                    <a:pt x="17" y="2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sp>
        <p:nvSpPr>
          <p:cNvPr id="63" name="Freeform 7">
            <a:extLst>
              <a:ext uri="{FF2B5EF4-FFF2-40B4-BE49-F238E27FC236}">
                <a16:creationId xmlns:a16="http://schemas.microsoft.com/office/drawing/2014/main" id="{11411ADF-E36A-9A7A-9F56-B22B4F31098F}"/>
              </a:ext>
            </a:extLst>
          </p:cNvPr>
          <p:cNvSpPr>
            <a:spLocks noChangeAspect="1"/>
          </p:cNvSpPr>
          <p:nvPr/>
        </p:nvSpPr>
        <p:spPr bwMode="auto">
          <a:xfrm flipH="1">
            <a:off x="8050589" y="5473234"/>
            <a:ext cx="1964584" cy="137064"/>
          </a:xfrm>
          <a:custGeom>
            <a:avLst/>
            <a:gdLst>
              <a:gd name="T0" fmla="*/ 109 w 222"/>
              <a:gd name="T1" fmla="*/ 0 h 16"/>
              <a:gd name="T2" fmla="*/ 1 w 222"/>
              <a:gd name="T3" fmla="*/ 8 h 16"/>
              <a:gd name="T4" fmla="*/ 112 w 222"/>
              <a:gd name="T5" fmla="*/ 16 h 16"/>
              <a:gd name="T6" fmla="*/ 113 w 222"/>
              <a:gd name="T7" fmla="*/ 16 h 16"/>
              <a:gd name="T8" fmla="*/ 221 w 222"/>
              <a:gd name="T9" fmla="*/ 8 h 16"/>
              <a:gd name="T10" fmla="*/ 110 w 222"/>
              <a:gd name="T11" fmla="*/ 0 h 16"/>
              <a:gd name="T12" fmla="*/ 109 w 222"/>
              <a:gd name="T13" fmla="*/ 0 h 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22" h="16">
                <a:moveTo>
                  <a:pt x="109" y="0"/>
                </a:moveTo>
                <a:cubicBezTo>
                  <a:pt x="48" y="0"/>
                  <a:pt x="0" y="4"/>
                  <a:pt x="1" y="8"/>
                </a:cubicBezTo>
                <a:cubicBezTo>
                  <a:pt x="2" y="13"/>
                  <a:pt x="51" y="16"/>
                  <a:pt x="112" y="16"/>
                </a:cubicBezTo>
                <a:cubicBezTo>
                  <a:pt x="112" y="16"/>
                  <a:pt x="113" y="16"/>
                  <a:pt x="113" y="16"/>
                </a:cubicBezTo>
                <a:cubicBezTo>
                  <a:pt x="173" y="16"/>
                  <a:pt x="222" y="13"/>
                  <a:pt x="221" y="8"/>
                </a:cubicBezTo>
                <a:cubicBezTo>
                  <a:pt x="220" y="4"/>
                  <a:pt x="170" y="0"/>
                  <a:pt x="110" y="0"/>
                </a:cubicBezTo>
                <a:cubicBezTo>
                  <a:pt x="109" y="0"/>
                  <a:pt x="109" y="0"/>
                  <a:pt x="109" y="0"/>
                </a:cubicBezTo>
              </a:path>
            </a:pathLst>
          </a:custGeom>
          <a:solidFill>
            <a:srgbClr val="00B27B"/>
          </a:solidFill>
          <a:ln>
            <a:noFill/>
          </a:ln>
        </p:spPr>
        <p:txBody>
          <a:bodyPr vert="horz" wrap="square" lIns="45720" tIns="22860" rIns="45720" bIns="22860" numCol="1" anchor="t" anchorCtr="0" compatLnSpc="1">
            <a:prstTxWarp prst="textNoShape">
              <a:avLst/>
            </a:prstTxWarp>
          </a:bodyPr>
          <a:lstStyle/>
          <a:p>
            <a:endParaRPr lang="en-US" sz="900"/>
          </a:p>
        </p:txBody>
      </p:sp>
      <p:sp>
        <p:nvSpPr>
          <p:cNvPr id="64" name="Freeform 6">
            <a:extLst>
              <a:ext uri="{FF2B5EF4-FFF2-40B4-BE49-F238E27FC236}">
                <a16:creationId xmlns:a16="http://schemas.microsoft.com/office/drawing/2014/main" id="{DAB29E63-7633-E489-D859-DED6CA8ACEE0}"/>
              </a:ext>
            </a:extLst>
          </p:cNvPr>
          <p:cNvSpPr>
            <a:spLocks noChangeAspect="1"/>
          </p:cNvSpPr>
          <p:nvPr/>
        </p:nvSpPr>
        <p:spPr bwMode="auto">
          <a:xfrm>
            <a:off x="7766267" y="1262771"/>
            <a:ext cx="503217" cy="327187"/>
          </a:xfrm>
          <a:custGeom>
            <a:avLst/>
            <a:gdLst>
              <a:gd name="T0" fmla="*/ 92 w 109"/>
              <a:gd name="T1" fmla="*/ 21 h 72"/>
              <a:gd name="T2" fmla="*/ 78 w 109"/>
              <a:gd name="T3" fmla="*/ 14 h 72"/>
              <a:gd name="T4" fmla="*/ 44 w 109"/>
              <a:gd name="T5" fmla="*/ 0 h 72"/>
              <a:gd name="T6" fmla="*/ 0 w 109"/>
              <a:gd name="T7" fmla="*/ 36 h 72"/>
              <a:gd name="T8" fmla="*/ 44 w 109"/>
              <a:gd name="T9" fmla="*/ 72 h 72"/>
              <a:gd name="T10" fmla="*/ 74 w 109"/>
              <a:gd name="T11" fmla="*/ 62 h 72"/>
              <a:gd name="T12" fmla="*/ 88 w 109"/>
              <a:gd name="T13" fmla="*/ 58 h 72"/>
              <a:gd name="T14" fmla="*/ 109 w 109"/>
              <a:gd name="T15" fmla="*/ 40 h 72"/>
              <a:gd name="T16" fmla="*/ 92 w 109"/>
              <a:gd name="T17" fmla="*/ 21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09" h="72">
                <a:moveTo>
                  <a:pt x="92" y="21"/>
                </a:moveTo>
                <a:cubicBezTo>
                  <a:pt x="87" y="20"/>
                  <a:pt x="82" y="18"/>
                  <a:pt x="78" y="14"/>
                </a:cubicBezTo>
                <a:cubicBezTo>
                  <a:pt x="70" y="5"/>
                  <a:pt x="57" y="0"/>
                  <a:pt x="44" y="0"/>
                </a:cubicBezTo>
                <a:cubicBezTo>
                  <a:pt x="20" y="0"/>
                  <a:pt x="0" y="16"/>
                  <a:pt x="0" y="36"/>
                </a:cubicBezTo>
                <a:cubicBezTo>
                  <a:pt x="0" y="56"/>
                  <a:pt x="20" y="72"/>
                  <a:pt x="44" y="72"/>
                </a:cubicBezTo>
                <a:cubicBezTo>
                  <a:pt x="55" y="72"/>
                  <a:pt x="66" y="68"/>
                  <a:pt x="74" y="62"/>
                </a:cubicBezTo>
                <a:cubicBezTo>
                  <a:pt x="78" y="59"/>
                  <a:pt x="83" y="58"/>
                  <a:pt x="88" y="58"/>
                </a:cubicBezTo>
                <a:cubicBezTo>
                  <a:pt x="99" y="60"/>
                  <a:pt x="109" y="51"/>
                  <a:pt x="109" y="40"/>
                </a:cubicBezTo>
                <a:cubicBezTo>
                  <a:pt x="109" y="30"/>
                  <a:pt x="101" y="22"/>
                  <a:pt x="92" y="21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vert="horz" wrap="square" lIns="45720" tIns="22860" rIns="45720" bIns="22860" numCol="1" anchor="t" anchorCtr="0" compatLnSpc="1">
            <a:prstTxWarp prst="textNoShape">
              <a:avLst/>
            </a:prstTxWarp>
          </a:bodyPr>
          <a:lstStyle/>
          <a:p>
            <a:endParaRPr lang="en-US" sz="900"/>
          </a:p>
        </p:txBody>
      </p:sp>
      <p:sp>
        <p:nvSpPr>
          <p:cNvPr id="65" name="Oval 7">
            <a:extLst>
              <a:ext uri="{FF2B5EF4-FFF2-40B4-BE49-F238E27FC236}">
                <a16:creationId xmlns:a16="http://schemas.microsoft.com/office/drawing/2014/main" id="{0442BC14-C93E-12DE-AE4D-44C751170EB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162572" y="1527896"/>
            <a:ext cx="133937" cy="8993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vert="horz" wrap="square" lIns="45720" tIns="22860" rIns="45720" bIns="22860" numCol="1" anchor="t" anchorCtr="0" compatLnSpc="1">
            <a:prstTxWarp prst="textNoShape">
              <a:avLst/>
            </a:prstTxWarp>
          </a:bodyPr>
          <a:lstStyle/>
          <a:p>
            <a:endParaRPr lang="en-US" sz="900"/>
          </a:p>
        </p:txBody>
      </p:sp>
      <p:sp>
        <p:nvSpPr>
          <p:cNvPr id="66" name="Freeform 6">
            <a:extLst>
              <a:ext uri="{FF2B5EF4-FFF2-40B4-BE49-F238E27FC236}">
                <a16:creationId xmlns:a16="http://schemas.microsoft.com/office/drawing/2014/main" id="{05B2E294-F389-FF2F-EB3F-DB26E880BB0B}"/>
              </a:ext>
            </a:extLst>
          </p:cNvPr>
          <p:cNvSpPr>
            <a:spLocks noChangeAspect="1"/>
          </p:cNvSpPr>
          <p:nvPr/>
        </p:nvSpPr>
        <p:spPr bwMode="auto">
          <a:xfrm>
            <a:off x="6819113" y="1500426"/>
            <a:ext cx="867380" cy="563964"/>
          </a:xfrm>
          <a:custGeom>
            <a:avLst/>
            <a:gdLst>
              <a:gd name="T0" fmla="*/ 92 w 109"/>
              <a:gd name="T1" fmla="*/ 21 h 72"/>
              <a:gd name="T2" fmla="*/ 78 w 109"/>
              <a:gd name="T3" fmla="*/ 14 h 72"/>
              <a:gd name="T4" fmla="*/ 44 w 109"/>
              <a:gd name="T5" fmla="*/ 0 h 72"/>
              <a:gd name="T6" fmla="*/ 0 w 109"/>
              <a:gd name="T7" fmla="*/ 36 h 72"/>
              <a:gd name="T8" fmla="*/ 44 w 109"/>
              <a:gd name="T9" fmla="*/ 72 h 72"/>
              <a:gd name="T10" fmla="*/ 74 w 109"/>
              <a:gd name="T11" fmla="*/ 62 h 72"/>
              <a:gd name="T12" fmla="*/ 88 w 109"/>
              <a:gd name="T13" fmla="*/ 58 h 72"/>
              <a:gd name="T14" fmla="*/ 109 w 109"/>
              <a:gd name="T15" fmla="*/ 40 h 72"/>
              <a:gd name="T16" fmla="*/ 92 w 109"/>
              <a:gd name="T17" fmla="*/ 21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09" h="72">
                <a:moveTo>
                  <a:pt x="92" y="21"/>
                </a:moveTo>
                <a:cubicBezTo>
                  <a:pt x="87" y="20"/>
                  <a:pt x="82" y="18"/>
                  <a:pt x="78" y="14"/>
                </a:cubicBezTo>
                <a:cubicBezTo>
                  <a:pt x="70" y="5"/>
                  <a:pt x="57" y="0"/>
                  <a:pt x="44" y="0"/>
                </a:cubicBezTo>
                <a:cubicBezTo>
                  <a:pt x="20" y="0"/>
                  <a:pt x="0" y="16"/>
                  <a:pt x="0" y="36"/>
                </a:cubicBezTo>
                <a:cubicBezTo>
                  <a:pt x="0" y="56"/>
                  <a:pt x="20" y="72"/>
                  <a:pt x="44" y="72"/>
                </a:cubicBezTo>
                <a:cubicBezTo>
                  <a:pt x="55" y="72"/>
                  <a:pt x="66" y="68"/>
                  <a:pt x="74" y="62"/>
                </a:cubicBezTo>
                <a:cubicBezTo>
                  <a:pt x="78" y="59"/>
                  <a:pt x="83" y="58"/>
                  <a:pt x="88" y="58"/>
                </a:cubicBezTo>
                <a:cubicBezTo>
                  <a:pt x="99" y="60"/>
                  <a:pt x="109" y="51"/>
                  <a:pt x="109" y="40"/>
                </a:cubicBezTo>
                <a:cubicBezTo>
                  <a:pt x="109" y="30"/>
                  <a:pt x="101" y="22"/>
                  <a:pt x="92" y="21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vert="horz" wrap="square" lIns="45720" tIns="22860" rIns="45720" bIns="22860" numCol="1" anchor="t" anchorCtr="0" compatLnSpc="1">
            <a:prstTxWarp prst="textNoShape">
              <a:avLst/>
            </a:prstTxWarp>
          </a:bodyPr>
          <a:lstStyle/>
          <a:p>
            <a:endParaRPr lang="en-US" sz="900"/>
          </a:p>
        </p:txBody>
      </p:sp>
    </p:spTree>
    <p:extLst>
      <p:ext uri="{BB962C8B-B14F-4D97-AF65-F5344CB8AC3E}">
        <p14:creationId xmlns:p14="http://schemas.microsoft.com/office/powerpoint/2010/main" val="1803830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56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" name="Google Shape;5661;p123">
            <a:extLst>
              <a:ext uri="{FF2B5EF4-FFF2-40B4-BE49-F238E27FC236}">
                <a16:creationId xmlns:a16="http://schemas.microsoft.com/office/drawing/2014/main" id="{815DEFFB-1431-4C64-8936-03D6D0B17C26}"/>
              </a:ext>
            </a:extLst>
          </p:cNvPr>
          <p:cNvGrpSpPr/>
          <p:nvPr/>
        </p:nvGrpSpPr>
        <p:grpSpPr>
          <a:xfrm>
            <a:off x="965200" y="5221998"/>
            <a:ext cx="4849469" cy="1100223"/>
            <a:chOff x="1447800" y="6845637"/>
            <a:chExt cx="7274204" cy="1650335"/>
          </a:xfrm>
        </p:grpSpPr>
        <p:sp>
          <p:nvSpPr>
            <p:cNvPr id="59" name="Google Shape;5662;p123">
              <a:extLst>
                <a:ext uri="{FF2B5EF4-FFF2-40B4-BE49-F238E27FC236}">
                  <a16:creationId xmlns:a16="http://schemas.microsoft.com/office/drawing/2014/main" id="{0A31A4D6-D7EB-4C5A-AF1D-F2FED437FE3A}"/>
                </a:ext>
              </a:extLst>
            </p:cNvPr>
            <p:cNvSpPr txBox="1"/>
            <p:nvPr/>
          </p:nvSpPr>
          <p:spPr>
            <a:xfrm>
              <a:off x="1581152" y="6845637"/>
              <a:ext cx="5245812" cy="64629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0950" tIns="30467" rIns="60950" bIns="30467" anchor="t" anchorCtr="0">
              <a:spAutoFit/>
            </a:bodyPr>
            <a:lstStyle/>
            <a:p>
              <a:pPr algn="r"/>
              <a:r>
                <a:rPr lang="en-US" sz="2400" dirty="0">
                  <a:solidFill>
                    <a:schemeClr val="dk1"/>
                  </a:solidFill>
                  <a:latin typeface="PF DinText Pro" panose="02000506020000020004" pitchFamily="2" charset="0"/>
                  <a:ea typeface="Roboto Condensed"/>
                  <a:cs typeface="Roboto Condensed"/>
                  <a:sym typeface="Roboto Condensed"/>
                </a:rPr>
                <a:t>EDIH</a:t>
              </a:r>
            </a:p>
          </p:txBody>
        </p:sp>
        <p:sp>
          <p:nvSpPr>
            <p:cNvPr id="60" name="Google Shape;5663;p123">
              <a:extLst>
                <a:ext uri="{FF2B5EF4-FFF2-40B4-BE49-F238E27FC236}">
                  <a16:creationId xmlns:a16="http://schemas.microsoft.com/office/drawing/2014/main" id="{635A60AC-8890-4A20-8F4D-E19B545E1582}"/>
                </a:ext>
              </a:extLst>
            </p:cNvPr>
            <p:cNvSpPr txBox="1"/>
            <p:nvPr/>
          </p:nvSpPr>
          <p:spPr>
            <a:xfrm>
              <a:off x="1447800" y="7480637"/>
              <a:ext cx="5379162" cy="101533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0950" tIns="30467" rIns="60950" bIns="30467" anchor="t" anchorCtr="0">
              <a:spAutoFit/>
            </a:bodyPr>
            <a:lstStyle/>
            <a:p>
              <a:pPr algn="r"/>
              <a:r>
                <a:rPr lang="el-GR" sz="1333" dirty="0">
                  <a:solidFill>
                    <a:schemeClr val="dk2"/>
                  </a:solidFill>
                  <a:latin typeface="PF DinText Pro" panose="02000506020000020004" pitchFamily="2" charset="0"/>
                  <a:ea typeface="Roboto"/>
                  <a:cs typeface="Roboto"/>
                  <a:sym typeface="Roboto"/>
                </a:rPr>
                <a:t>Μέλος του εταιρικού σχήματος του υποψήφιου Ευρωπαϊκού Κόμβου Ψηφιακής Καινοτομίας</a:t>
              </a:r>
            </a:p>
            <a:p>
              <a:pPr algn="r"/>
              <a:r>
                <a:rPr lang="el-GR" sz="1333" dirty="0">
                  <a:solidFill>
                    <a:schemeClr val="dk2"/>
                  </a:solidFill>
                  <a:latin typeface="PF DinText Pro" panose="02000506020000020004" pitchFamily="2" charset="0"/>
                  <a:ea typeface="Roboto"/>
                  <a:cs typeface="Roboto"/>
                  <a:sym typeface="Roboto"/>
                </a:rPr>
                <a:t>#DigiAgriFood</a:t>
              </a:r>
            </a:p>
          </p:txBody>
        </p:sp>
        <p:sp>
          <p:nvSpPr>
            <p:cNvPr id="61" name="Google Shape;5664;p123">
              <a:extLst>
                <a:ext uri="{FF2B5EF4-FFF2-40B4-BE49-F238E27FC236}">
                  <a16:creationId xmlns:a16="http://schemas.microsoft.com/office/drawing/2014/main" id="{15C09051-C6EE-40E6-B7EB-BC0EA7C66B78}"/>
                </a:ext>
              </a:extLst>
            </p:cNvPr>
            <p:cNvSpPr/>
            <p:nvPr/>
          </p:nvSpPr>
          <p:spPr>
            <a:xfrm>
              <a:off x="7483754" y="6950274"/>
              <a:ext cx="1238250" cy="1238250"/>
            </a:xfrm>
            <a:prstGeom prst="ellipse">
              <a:avLst/>
            </a:prstGeom>
            <a:solidFill>
              <a:srgbClr val="00B07B"/>
            </a:solidFill>
            <a:ln>
              <a:noFill/>
            </a:ln>
          </p:spPr>
          <p:txBody>
            <a:bodyPr spcFirstLastPara="1" wrap="square" lIns="60950" tIns="30467" rIns="60950" bIns="30467" anchor="ctr" anchorCtr="0">
              <a:noAutofit/>
            </a:bodyPr>
            <a:lstStyle/>
            <a:p>
              <a:pPr algn="ctr"/>
              <a:endParaRPr dirty="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sp>
        <p:nvSpPr>
          <p:cNvPr id="5650" name="Google Shape;5650;p123"/>
          <p:cNvSpPr txBox="1">
            <a:spLocks noGrp="1"/>
          </p:cNvSpPr>
          <p:nvPr>
            <p:ph type="title"/>
          </p:nvPr>
        </p:nvSpPr>
        <p:spPr>
          <a:xfrm>
            <a:off x="584199" y="380941"/>
            <a:ext cx="3967105" cy="892526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60950" tIns="30467" rIns="60950" bIns="30467" rtlCol="0" anchor="t" anchorCtr="0">
            <a:spAutoFit/>
          </a:bodyPr>
          <a:lstStyle/>
          <a:p>
            <a:r>
              <a:rPr lang="el-GR" dirty="0"/>
              <a:t>οι</a:t>
            </a:r>
            <a:br>
              <a:rPr lang="en-US" dirty="0"/>
            </a:br>
            <a:r>
              <a:rPr lang="el-GR" dirty="0">
                <a:solidFill>
                  <a:srgbClr val="00B07B"/>
                </a:solidFill>
              </a:rPr>
              <a:t>νέες μας προκλήσεις</a:t>
            </a:r>
            <a:endParaRPr dirty="0">
              <a:solidFill>
                <a:srgbClr val="00B07B"/>
              </a:solidFill>
            </a:endParaRPr>
          </a:p>
        </p:txBody>
      </p:sp>
      <p:grpSp>
        <p:nvGrpSpPr>
          <p:cNvPr id="5651" name="Google Shape;5651;p123"/>
          <p:cNvGrpSpPr/>
          <p:nvPr/>
        </p:nvGrpSpPr>
        <p:grpSpPr>
          <a:xfrm>
            <a:off x="965200" y="1362743"/>
            <a:ext cx="4849469" cy="895103"/>
            <a:chOff x="1447800" y="2761812"/>
            <a:chExt cx="7274204" cy="1342655"/>
          </a:xfrm>
        </p:grpSpPr>
        <p:sp>
          <p:nvSpPr>
            <p:cNvPr id="5654" name="Google Shape;5654;p123"/>
            <p:cNvSpPr/>
            <p:nvPr/>
          </p:nvSpPr>
          <p:spPr>
            <a:xfrm>
              <a:off x="7483754" y="2829540"/>
              <a:ext cx="1238250" cy="1238250"/>
            </a:xfrm>
            <a:prstGeom prst="ellipse">
              <a:avLst/>
            </a:prstGeom>
            <a:solidFill>
              <a:srgbClr val="00B07B"/>
            </a:solidFill>
            <a:ln>
              <a:noFill/>
            </a:ln>
          </p:spPr>
          <p:txBody>
            <a:bodyPr spcFirstLastPara="1" wrap="square" lIns="60950" tIns="30467" rIns="60950" bIns="30467" anchor="ctr" anchorCtr="0">
              <a:noAutofit/>
            </a:bodyPr>
            <a:lstStyle/>
            <a:p>
              <a:pPr algn="ctr"/>
              <a:endParaRPr dirty="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5652" name="Google Shape;5652;p123"/>
            <p:cNvSpPr txBox="1"/>
            <p:nvPr/>
          </p:nvSpPr>
          <p:spPr>
            <a:xfrm>
              <a:off x="2048012" y="2761812"/>
              <a:ext cx="4778951" cy="64629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0950" tIns="30467" rIns="60950" bIns="30467" anchor="t" anchorCtr="0">
              <a:spAutoFit/>
            </a:bodyPr>
            <a:lstStyle/>
            <a:p>
              <a:pPr algn="r"/>
              <a:r>
                <a:rPr lang="el-GR" sz="2400" dirty="0">
                  <a:solidFill>
                    <a:schemeClr val="dk1"/>
                  </a:solidFill>
                  <a:latin typeface="PF DinText Pro" panose="02000506020000020004" pitchFamily="2" charset="0"/>
                  <a:ea typeface="Roboto Condensed"/>
                  <a:cs typeface="Roboto Condensed"/>
                  <a:sym typeface="Roboto Condensed"/>
                </a:rPr>
                <a:t>Νέος Αναπτυξιακός</a:t>
              </a:r>
            </a:p>
          </p:txBody>
        </p:sp>
        <p:sp>
          <p:nvSpPr>
            <p:cNvPr id="5653" name="Google Shape;5653;p123"/>
            <p:cNvSpPr txBox="1"/>
            <p:nvPr/>
          </p:nvSpPr>
          <p:spPr>
            <a:xfrm>
              <a:off x="1447800" y="3396812"/>
              <a:ext cx="5379162" cy="70765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0950" tIns="30467" rIns="60950" bIns="30467" anchor="t" anchorCtr="0">
              <a:spAutoFit/>
            </a:bodyPr>
            <a:lstStyle/>
            <a:p>
              <a:pPr algn="r"/>
              <a:r>
                <a:rPr lang="el-GR" sz="1333" dirty="0">
                  <a:solidFill>
                    <a:schemeClr val="dk2"/>
                  </a:solidFill>
                  <a:latin typeface="PF DinText Pro" panose="02000506020000020004" pitchFamily="2" charset="0"/>
                  <a:ea typeface="Roboto"/>
                  <a:cs typeface="Roboto"/>
                  <a:sym typeface="Roboto"/>
                </a:rPr>
                <a:t>Αναπτυξιακός Νόμος Ελλάδα Ισχυρή Ανάπτυξη</a:t>
              </a:r>
            </a:p>
            <a:p>
              <a:pPr algn="r"/>
              <a:r>
                <a:rPr lang="el-GR" sz="1333" dirty="0">
                  <a:solidFill>
                    <a:schemeClr val="dk2"/>
                  </a:solidFill>
                  <a:latin typeface="PF DinText Pro" panose="02000506020000020004" pitchFamily="2" charset="0"/>
                  <a:ea typeface="Roboto"/>
                  <a:cs typeface="Roboto"/>
                  <a:sym typeface="Roboto"/>
                </a:rPr>
                <a:t>4887/2022</a:t>
              </a:r>
            </a:p>
          </p:txBody>
        </p:sp>
      </p:grpSp>
      <p:grpSp>
        <p:nvGrpSpPr>
          <p:cNvPr id="5656" name="Google Shape;5656;p123"/>
          <p:cNvGrpSpPr/>
          <p:nvPr/>
        </p:nvGrpSpPr>
        <p:grpSpPr>
          <a:xfrm>
            <a:off x="965200" y="2724020"/>
            <a:ext cx="4840898" cy="885925"/>
            <a:chOff x="1447800" y="4803725"/>
            <a:chExt cx="7261347" cy="1328887"/>
          </a:xfrm>
        </p:grpSpPr>
        <p:sp>
          <p:nvSpPr>
            <p:cNvPr id="5657" name="Google Shape;5657;p123"/>
            <p:cNvSpPr txBox="1"/>
            <p:nvPr/>
          </p:nvSpPr>
          <p:spPr>
            <a:xfrm>
              <a:off x="2048012" y="4803725"/>
              <a:ext cx="4778951" cy="64629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0950" tIns="30467" rIns="60950" bIns="30467" anchor="t" anchorCtr="0">
              <a:spAutoFit/>
            </a:bodyPr>
            <a:lstStyle/>
            <a:p>
              <a:pPr algn="r"/>
              <a:r>
                <a:rPr lang="el-GR" sz="2400" dirty="0">
                  <a:solidFill>
                    <a:schemeClr val="dk1"/>
                  </a:solidFill>
                  <a:latin typeface="PF DinText Pro" panose="02000506020000020004" pitchFamily="2" charset="0"/>
                  <a:ea typeface="Roboto Condensed"/>
                  <a:cs typeface="Roboto Condensed"/>
                  <a:sym typeface="Roboto Condensed"/>
                </a:rPr>
                <a:t>ΕΣΠΑ 2021 – 2027</a:t>
              </a:r>
              <a:endParaRPr sz="1200" dirty="0">
                <a:latin typeface="PF DinText Pro" panose="02000506020000020004" pitchFamily="2" charset="0"/>
              </a:endParaRPr>
            </a:p>
          </p:txBody>
        </p:sp>
        <p:sp>
          <p:nvSpPr>
            <p:cNvPr id="5658" name="Google Shape;5658;p123"/>
            <p:cNvSpPr txBox="1"/>
            <p:nvPr/>
          </p:nvSpPr>
          <p:spPr>
            <a:xfrm>
              <a:off x="1447800" y="5438724"/>
              <a:ext cx="5379162" cy="3999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0950" tIns="30467" rIns="60950" bIns="30467" anchor="t" anchorCtr="0">
              <a:spAutoFit/>
            </a:bodyPr>
            <a:lstStyle/>
            <a:p>
              <a:pPr algn="r"/>
              <a:r>
                <a:rPr lang="el-GR" sz="1333" dirty="0">
                  <a:solidFill>
                    <a:schemeClr val="dk2"/>
                  </a:solidFill>
                  <a:latin typeface="PF DinText Pro" panose="02000506020000020004" pitchFamily="2" charset="0"/>
                  <a:ea typeface="Roboto"/>
                  <a:cs typeface="Roboto"/>
                  <a:sym typeface="Roboto"/>
                </a:rPr>
                <a:t>Προγραμματική περίοδος 2021 – 2027</a:t>
              </a:r>
              <a:endParaRPr sz="1333" dirty="0">
                <a:solidFill>
                  <a:schemeClr val="dk2"/>
                </a:solidFill>
                <a:latin typeface="PF DinText Pro" panose="02000506020000020004" pitchFamily="2" charset="0"/>
                <a:ea typeface="Roboto"/>
                <a:cs typeface="Roboto"/>
                <a:sym typeface="Roboto"/>
              </a:endParaRPr>
            </a:p>
          </p:txBody>
        </p:sp>
        <p:sp>
          <p:nvSpPr>
            <p:cNvPr id="5659" name="Google Shape;5659;p123"/>
            <p:cNvSpPr/>
            <p:nvPr/>
          </p:nvSpPr>
          <p:spPr>
            <a:xfrm>
              <a:off x="7470897" y="4894363"/>
              <a:ext cx="1238250" cy="1238249"/>
            </a:xfrm>
            <a:prstGeom prst="ellipse">
              <a:avLst/>
            </a:prstGeom>
            <a:solidFill>
              <a:srgbClr val="00B07B"/>
            </a:solidFill>
            <a:ln>
              <a:noFill/>
            </a:ln>
          </p:spPr>
          <p:txBody>
            <a:bodyPr spcFirstLastPara="1" wrap="square" lIns="60950" tIns="30467" rIns="60950" bIns="30467" anchor="ctr" anchorCtr="0">
              <a:noAutofit/>
            </a:bodyPr>
            <a:lstStyle/>
            <a:p>
              <a:pPr algn="ctr"/>
              <a:endParaRPr dirty="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5661" name="Google Shape;5661;p123"/>
          <p:cNvGrpSpPr/>
          <p:nvPr/>
        </p:nvGrpSpPr>
        <p:grpSpPr>
          <a:xfrm>
            <a:off x="965200" y="4085294"/>
            <a:ext cx="4849469" cy="895257"/>
            <a:chOff x="1447800" y="6845637"/>
            <a:chExt cx="7274204" cy="1342886"/>
          </a:xfrm>
        </p:grpSpPr>
        <p:sp>
          <p:nvSpPr>
            <p:cNvPr id="5662" name="Google Shape;5662;p123"/>
            <p:cNvSpPr txBox="1"/>
            <p:nvPr/>
          </p:nvSpPr>
          <p:spPr>
            <a:xfrm>
              <a:off x="1812851" y="6845637"/>
              <a:ext cx="5014112" cy="64629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0950" tIns="30467" rIns="60950" bIns="30467" anchor="t" anchorCtr="0">
              <a:spAutoFit/>
            </a:bodyPr>
            <a:lstStyle/>
            <a:p>
              <a:pPr algn="r"/>
              <a:r>
                <a:rPr lang="el-GR" sz="2400" dirty="0">
                  <a:solidFill>
                    <a:schemeClr val="dk1"/>
                  </a:solidFill>
                  <a:latin typeface="PF DinText Pro" panose="02000506020000020004" pitchFamily="2" charset="0"/>
                  <a:ea typeface="Roboto Condensed"/>
                  <a:cs typeface="Roboto Condensed"/>
                  <a:sym typeface="Roboto Condensed"/>
                </a:rPr>
                <a:t>Σχέδιο Ανάκαμψης (</a:t>
              </a:r>
              <a:r>
                <a:rPr lang="en-US" sz="2400" dirty="0">
                  <a:solidFill>
                    <a:schemeClr val="dk1"/>
                  </a:solidFill>
                  <a:latin typeface="PF DinText Pro" panose="02000506020000020004" pitchFamily="2" charset="0"/>
                  <a:ea typeface="Roboto Condensed"/>
                  <a:cs typeface="Roboto Condensed"/>
                  <a:sym typeface="Roboto Condensed"/>
                </a:rPr>
                <a:t>RRF)</a:t>
              </a:r>
              <a:endParaRPr sz="2400" dirty="0">
                <a:solidFill>
                  <a:schemeClr val="dk1"/>
                </a:solidFill>
                <a:latin typeface="PF DinText Pro" panose="02000506020000020004" pitchFamily="2" charset="0"/>
                <a:ea typeface="Roboto Condensed"/>
                <a:cs typeface="Roboto Condensed"/>
                <a:sym typeface="Roboto Condensed"/>
              </a:endParaRPr>
            </a:p>
          </p:txBody>
        </p:sp>
        <p:sp>
          <p:nvSpPr>
            <p:cNvPr id="5663" name="Google Shape;5663;p123"/>
            <p:cNvSpPr txBox="1"/>
            <p:nvPr/>
          </p:nvSpPr>
          <p:spPr>
            <a:xfrm>
              <a:off x="1447800" y="7480635"/>
              <a:ext cx="5379162" cy="70765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0950" tIns="30467" rIns="60950" bIns="30467" anchor="t" anchorCtr="0">
              <a:spAutoFit/>
            </a:bodyPr>
            <a:lstStyle/>
            <a:p>
              <a:pPr algn="r"/>
              <a:r>
                <a:rPr lang="el-GR" sz="1333" dirty="0">
                  <a:solidFill>
                    <a:schemeClr val="dk2"/>
                  </a:solidFill>
                  <a:latin typeface="PF DinText Pro" panose="02000506020000020004" pitchFamily="2" charset="0"/>
                  <a:ea typeface="Roboto"/>
                  <a:cs typeface="Roboto"/>
                  <a:sym typeface="Roboto"/>
                </a:rPr>
                <a:t>Εθνικό Σχέδιο Ανάκαμψης και Ανθεκτικότητας Ελλάδα 2.0 </a:t>
              </a:r>
            </a:p>
          </p:txBody>
        </p:sp>
        <p:sp>
          <p:nvSpPr>
            <p:cNvPr id="5664" name="Google Shape;5664;p123"/>
            <p:cNvSpPr/>
            <p:nvPr/>
          </p:nvSpPr>
          <p:spPr>
            <a:xfrm>
              <a:off x="7483754" y="6950273"/>
              <a:ext cx="1238250" cy="1238250"/>
            </a:xfrm>
            <a:prstGeom prst="ellipse">
              <a:avLst/>
            </a:prstGeom>
            <a:solidFill>
              <a:srgbClr val="00B07B"/>
            </a:solidFill>
            <a:ln>
              <a:noFill/>
            </a:ln>
          </p:spPr>
          <p:txBody>
            <a:bodyPr spcFirstLastPara="1" wrap="square" lIns="60950" tIns="30467" rIns="60950" bIns="30467" anchor="ctr" anchorCtr="0">
              <a:noAutofit/>
            </a:bodyPr>
            <a:lstStyle/>
            <a:p>
              <a:pPr algn="ctr"/>
              <a:endParaRPr dirty="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5666" name="Google Shape;5666;p123"/>
          <p:cNvGrpSpPr/>
          <p:nvPr/>
        </p:nvGrpSpPr>
        <p:grpSpPr>
          <a:xfrm>
            <a:off x="6663659" y="2724020"/>
            <a:ext cx="4849469" cy="1100223"/>
            <a:chOff x="9565997" y="2761812"/>
            <a:chExt cx="7274203" cy="1650335"/>
          </a:xfrm>
        </p:grpSpPr>
        <p:sp>
          <p:nvSpPr>
            <p:cNvPr id="5667" name="Google Shape;5667;p123"/>
            <p:cNvSpPr txBox="1"/>
            <p:nvPr/>
          </p:nvSpPr>
          <p:spPr>
            <a:xfrm>
              <a:off x="11461037" y="2761812"/>
              <a:ext cx="4778952" cy="64629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0950" tIns="30467" rIns="60950" bIns="30467" anchor="t" anchorCtr="0">
              <a:spAutoFit/>
            </a:bodyPr>
            <a:lstStyle/>
            <a:p>
              <a:r>
                <a:rPr lang="en-US" sz="2400" dirty="0">
                  <a:solidFill>
                    <a:schemeClr val="dk1"/>
                  </a:solidFill>
                  <a:latin typeface="PF DinText Pro" panose="02000506020000020004" pitchFamily="2" charset="0"/>
                  <a:ea typeface="Roboto Condensed"/>
                  <a:cs typeface="Roboto Condensed"/>
                  <a:sym typeface="Roboto Condensed"/>
                </a:rPr>
                <a:t>eMT cluster</a:t>
              </a:r>
            </a:p>
          </p:txBody>
        </p:sp>
        <p:sp>
          <p:nvSpPr>
            <p:cNvPr id="5668" name="Google Shape;5668;p123"/>
            <p:cNvSpPr txBox="1"/>
            <p:nvPr/>
          </p:nvSpPr>
          <p:spPr>
            <a:xfrm>
              <a:off x="11461037" y="3396812"/>
              <a:ext cx="5379163" cy="101533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0950" tIns="30467" rIns="60950" bIns="30467" anchor="t" anchorCtr="0">
              <a:spAutoFit/>
            </a:bodyPr>
            <a:lstStyle/>
            <a:p>
              <a:r>
                <a:rPr lang="el-GR" sz="1333" dirty="0">
                  <a:solidFill>
                    <a:schemeClr val="dk2"/>
                  </a:solidFill>
                  <a:latin typeface="PF DinText Pro" panose="02000506020000020004" pitchFamily="2" charset="0"/>
                  <a:ea typeface="Roboto"/>
                  <a:cs typeface="Roboto"/>
                  <a:sym typeface="Roboto"/>
                </a:rPr>
                <a:t>Φορέας Αρωγός του πρώτου </a:t>
              </a:r>
              <a:r>
                <a:rPr lang="en-US" sz="1333" dirty="0">
                  <a:solidFill>
                    <a:schemeClr val="dk2"/>
                  </a:solidFill>
                  <a:latin typeface="PF DinText Pro" panose="02000506020000020004" pitchFamily="2" charset="0"/>
                  <a:ea typeface="Roboto"/>
                  <a:cs typeface="Roboto"/>
                  <a:sym typeface="Roboto"/>
                </a:rPr>
                <a:t>c</a:t>
              </a:r>
              <a:r>
                <a:rPr lang="el-GR" sz="1333" dirty="0">
                  <a:solidFill>
                    <a:schemeClr val="dk2"/>
                  </a:solidFill>
                  <a:latin typeface="PF DinText Pro" panose="02000506020000020004" pitchFamily="2" charset="0"/>
                  <a:ea typeface="Roboto"/>
                  <a:cs typeface="Roboto"/>
                  <a:sym typeface="Roboto"/>
                </a:rPr>
                <a:t>luster Καινοτομίας και Τεχνολογίας στην Περιφέρεια Ανατολικής Μακεδονίας &amp; Θράκης</a:t>
              </a:r>
            </a:p>
          </p:txBody>
        </p:sp>
        <p:sp>
          <p:nvSpPr>
            <p:cNvPr id="5669" name="Google Shape;5669;p123"/>
            <p:cNvSpPr/>
            <p:nvPr/>
          </p:nvSpPr>
          <p:spPr>
            <a:xfrm>
              <a:off x="9565997" y="2838450"/>
              <a:ext cx="1238250" cy="1238250"/>
            </a:xfrm>
            <a:prstGeom prst="ellipse">
              <a:avLst/>
            </a:prstGeom>
            <a:solidFill>
              <a:srgbClr val="00B07B"/>
            </a:solidFill>
            <a:ln>
              <a:noFill/>
            </a:ln>
          </p:spPr>
          <p:txBody>
            <a:bodyPr spcFirstLastPara="1" wrap="square" lIns="60950" tIns="30467" rIns="60950" bIns="30467" anchor="ctr" anchorCtr="0">
              <a:noAutofit/>
            </a:bodyPr>
            <a:lstStyle/>
            <a:p>
              <a:pPr algn="ctr"/>
              <a:endParaRPr>
                <a:solidFill>
                  <a:srgbClr val="00B07B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5671" name="Google Shape;5671;p123"/>
          <p:cNvGrpSpPr/>
          <p:nvPr/>
        </p:nvGrpSpPr>
        <p:grpSpPr>
          <a:xfrm>
            <a:off x="6663659" y="4085298"/>
            <a:ext cx="4849467" cy="1100223"/>
            <a:chOff x="9565997" y="4803725"/>
            <a:chExt cx="7274200" cy="1650333"/>
          </a:xfrm>
        </p:grpSpPr>
        <p:sp>
          <p:nvSpPr>
            <p:cNvPr id="5672" name="Google Shape;5672;p123"/>
            <p:cNvSpPr txBox="1"/>
            <p:nvPr/>
          </p:nvSpPr>
          <p:spPr>
            <a:xfrm>
              <a:off x="11461034" y="4803725"/>
              <a:ext cx="5379162" cy="64629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0950" tIns="30467" rIns="60950" bIns="30467" anchor="t" anchorCtr="0">
              <a:spAutoFit/>
            </a:bodyPr>
            <a:lstStyle/>
            <a:p>
              <a:r>
                <a:rPr lang="en-US" sz="2400" dirty="0">
                  <a:solidFill>
                    <a:schemeClr val="dk1"/>
                  </a:solidFill>
                  <a:latin typeface="PF DinText Pro" panose="02000506020000020004" pitchFamily="2" charset="0"/>
                  <a:ea typeface="Roboto Condensed"/>
                  <a:cs typeface="Roboto Condensed"/>
                  <a:sym typeface="Roboto Condensed"/>
                </a:rPr>
                <a:t>Thinc Thrace incubator</a:t>
              </a:r>
            </a:p>
          </p:txBody>
        </p:sp>
        <p:sp>
          <p:nvSpPr>
            <p:cNvPr id="5673" name="Google Shape;5673;p123"/>
            <p:cNvSpPr txBox="1"/>
            <p:nvPr/>
          </p:nvSpPr>
          <p:spPr>
            <a:xfrm>
              <a:off x="11461034" y="5438724"/>
              <a:ext cx="5379163" cy="101533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0950" tIns="30467" rIns="60950" bIns="30467" anchor="t" anchorCtr="0">
              <a:spAutoFit/>
            </a:bodyPr>
            <a:lstStyle/>
            <a:p>
              <a:r>
                <a:rPr lang="el-GR" sz="1333" dirty="0">
                  <a:solidFill>
                    <a:schemeClr val="dk2"/>
                  </a:solidFill>
                  <a:latin typeface="PF DinText Pro" panose="02000506020000020004" pitchFamily="2" charset="0"/>
                  <a:ea typeface="Roboto"/>
                  <a:cs typeface="Roboto"/>
                  <a:sym typeface="Roboto"/>
                </a:rPr>
                <a:t>Θερμοκοιτίδα Επιχειρήσεων Δημοκριτείου Πανεπιστημίου Θράκης </a:t>
              </a:r>
            </a:p>
            <a:p>
              <a:endParaRPr lang="el-GR" sz="1333" dirty="0">
                <a:solidFill>
                  <a:schemeClr val="dk2"/>
                </a:solidFill>
                <a:latin typeface="PF DinText Pro" panose="02000506020000020004" pitchFamily="2" charset="0"/>
                <a:ea typeface="Roboto"/>
                <a:cs typeface="Roboto"/>
                <a:sym typeface="Roboto"/>
              </a:endParaRPr>
            </a:p>
          </p:txBody>
        </p:sp>
        <p:sp>
          <p:nvSpPr>
            <p:cNvPr id="5674" name="Google Shape;5674;p123"/>
            <p:cNvSpPr/>
            <p:nvPr/>
          </p:nvSpPr>
          <p:spPr>
            <a:xfrm>
              <a:off x="9565997" y="4894362"/>
              <a:ext cx="1238250" cy="1238250"/>
            </a:xfrm>
            <a:prstGeom prst="ellipse">
              <a:avLst/>
            </a:prstGeom>
            <a:solidFill>
              <a:srgbClr val="00B07B"/>
            </a:solidFill>
            <a:ln>
              <a:noFill/>
            </a:ln>
          </p:spPr>
          <p:txBody>
            <a:bodyPr spcFirstLastPara="1" wrap="square" lIns="60950" tIns="30467" rIns="60950" bIns="30467" anchor="ctr" anchorCtr="0">
              <a:noAutofit/>
            </a:bodyPr>
            <a:lstStyle/>
            <a:p>
              <a:pPr algn="ctr"/>
              <a:endParaRPr dirty="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cxnSp>
        <p:nvCxnSpPr>
          <p:cNvPr id="34" name="Ευθεία γραμμή σύνδεσης 33">
            <a:extLst>
              <a:ext uri="{FF2B5EF4-FFF2-40B4-BE49-F238E27FC236}">
                <a16:creationId xmlns:a16="http://schemas.microsoft.com/office/drawing/2014/main" id="{C7DEDA0F-BD4E-49D8-85C6-FB3BAC5484AD}"/>
              </a:ext>
            </a:extLst>
          </p:cNvPr>
          <p:cNvCxnSpPr>
            <a:cxnSpLocks/>
          </p:cNvCxnSpPr>
          <p:nvPr/>
        </p:nvCxnSpPr>
        <p:spPr>
          <a:xfrm>
            <a:off x="468489" y="387291"/>
            <a:ext cx="0" cy="773994"/>
          </a:xfrm>
          <a:prstGeom prst="line">
            <a:avLst/>
          </a:prstGeom>
          <a:ln w="76200">
            <a:solidFill>
              <a:srgbClr val="00B27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975114BE-5801-4995-BB5C-E71214C7D0D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4982"/>
          <a:stretch/>
        </p:blipFill>
        <p:spPr>
          <a:xfrm>
            <a:off x="6847163" y="2899544"/>
            <a:ext cx="405392" cy="566807"/>
          </a:xfrm>
          <a:prstGeom prst="rect">
            <a:avLst/>
          </a:prstGeom>
        </p:spPr>
      </p:pic>
      <p:pic>
        <p:nvPicPr>
          <p:cNvPr id="11" name="Εικόνα 10">
            <a:extLst>
              <a:ext uri="{FF2B5EF4-FFF2-40B4-BE49-F238E27FC236}">
                <a16:creationId xmlns:a16="http://schemas.microsoft.com/office/drawing/2014/main" id="{C8B14BBF-0A3B-4734-BDC2-B0C857CBD9E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07867" y="5395510"/>
            <a:ext cx="588104" cy="648942"/>
          </a:xfrm>
          <a:prstGeom prst="rect">
            <a:avLst/>
          </a:prstGeom>
        </p:spPr>
      </p:pic>
      <p:pic>
        <p:nvPicPr>
          <p:cNvPr id="13" name="Εικόνα 12">
            <a:extLst>
              <a:ext uri="{FF2B5EF4-FFF2-40B4-BE49-F238E27FC236}">
                <a16:creationId xmlns:a16="http://schemas.microsoft.com/office/drawing/2014/main" id="{441F3A4E-C6FD-4D7C-90DD-0C6D10E9F3C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81144" y="4043685"/>
            <a:ext cx="1178609" cy="1178609"/>
          </a:xfrm>
          <a:prstGeom prst="rect">
            <a:avLst/>
          </a:prstGeom>
        </p:spPr>
      </p:pic>
      <p:grpSp>
        <p:nvGrpSpPr>
          <p:cNvPr id="42" name="Google Shape;9357;p72">
            <a:extLst>
              <a:ext uri="{FF2B5EF4-FFF2-40B4-BE49-F238E27FC236}">
                <a16:creationId xmlns:a16="http://schemas.microsoft.com/office/drawing/2014/main" id="{567A8151-FA1B-40E6-83B0-CB403EA05E66}"/>
              </a:ext>
            </a:extLst>
          </p:cNvPr>
          <p:cNvGrpSpPr/>
          <p:nvPr/>
        </p:nvGrpSpPr>
        <p:grpSpPr>
          <a:xfrm>
            <a:off x="5113971" y="1550872"/>
            <a:ext cx="516652" cy="470408"/>
            <a:chOff x="1421638" y="4125629"/>
            <a:chExt cx="374709" cy="374010"/>
          </a:xfrm>
          <a:solidFill>
            <a:schemeClr val="bg1"/>
          </a:solidFill>
        </p:grpSpPr>
        <p:sp>
          <p:nvSpPr>
            <p:cNvPr id="43" name="Google Shape;9358;p72">
              <a:extLst>
                <a:ext uri="{FF2B5EF4-FFF2-40B4-BE49-F238E27FC236}">
                  <a16:creationId xmlns:a16="http://schemas.microsoft.com/office/drawing/2014/main" id="{5AF3234E-2804-4B29-8BEB-C70365E7E35D}"/>
                </a:ext>
              </a:extLst>
            </p:cNvPr>
            <p:cNvSpPr/>
            <p:nvPr/>
          </p:nvSpPr>
          <p:spPr>
            <a:xfrm>
              <a:off x="1421638" y="4265954"/>
              <a:ext cx="374709" cy="233685"/>
            </a:xfrm>
            <a:custGeom>
              <a:avLst/>
              <a:gdLst/>
              <a:ahLst/>
              <a:cxnLst/>
              <a:rect l="l" t="t" r="r" b="b"/>
              <a:pathLst>
                <a:path w="11800" h="7359" extrusionOk="0">
                  <a:moveTo>
                    <a:pt x="3180" y="3298"/>
                  </a:moveTo>
                  <a:lnTo>
                    <a:pt x="3180" y="7001"/>
                  </a:lnTo>
                  <a:lnTo>
                    <a:pt x="1691" y="7001"/>
                  </a:lnTo>
                  <a:lnTo>
                    <a:pt x="1691" y="3298"/>
                  </a:lnTo>
                  <a:close/>
                  <a:moveTo>
                    <a:pt x="6680" y="2370"/>
                  </a:moveTo>
                  <a:lnTo>
                    <a:pt x="6680" y="7001"/>
                  </a:lnTo>
                  <a:lnTo>
                    <a:pt x="5192" y="7001"/>
                  </a:lnTo>
                  <a:lnTo>
                    <a:pt x="5192" y="2370"/>
                  </a:lnTo>
                  <a:close/>
                  <a:moveTo>
                    <a:pt x="10180" y="345"/>
                  </a:moveTo>
                  <a:lnTo>
                    <a:pt x="10180" y="7001"/>
                  </a:lnTo>
                  <a:lnTo>
                    <a:pt x="8692" y="7001"/>
                  </a:lnTo>
                  <a:lnTo>
                    <a:pt x="8692" y="345"/>
                  </a:lnTo>
                  <a:close/>
                  <a:moveTo>
                    <a:pt x="8502" y="0"/>
                  </a:moveTo>
                  <a:cubicBezTo>
                    <a:pt x="8406" y="0"/>
                    <a:pt x="8323" y="84"/>
                    <a:pt x="8323" y="179"/>
                  </a:cubicBezTo>
                  <a:lnTo>
                    <a:pt x="8323" y="7001"/>
                  </a:lnTo>
                  <a:lnTo>
                    <a:pt x="7013" y="7001"/>
                  </a:lnTo>
                  <a:lnTo>
                    <a:pt x="7013" y="2203"/>
                  </a:lnTo>
                  <a:cubicBezTo>
                    <a:pt x="7013" y="2120"/>
                    <a:pt x="6930" y="2024"/>
                    <a:pt x="6835" y="2024"/>
                  </a:cubicBezTo>
                  <a:lnTo>
                    <a:pt x="4989" y="2024"/>
                  </a:lnTo>
                  <a:cubicBezTo>
                    <a:pt x="4894" y="2024"/>
                    <a:pt x="4811" y="2108"/>
                    <a:pt x="4811" y="2203"/>
                  </a:cubicBezTo>
                  <a:lnTo>
                    <a:pt x="4811" y="7001"/>
                  </a:lnTo>
                  <a:lnTo>
                    <a:pt x="3501" y="7001"/>
                  </a:lnTo>
                  <a:lnTo>
                    <a:pt x="3501" y="3132"/>
                  </a:lnTo>
                  <a:cubicBezTo>
                    <a:pt x="3501" y="3036"/>
                    <a:pt x="3418" y="2953"/>
                    <a:pt x="3322" y="2953"/>
                  </a:cubicBezTo>
                  <a:lnTo>
                    <a:pt x="1477" y="2953"/>
                  </a:lnTo>
                  <a:cubicBezTo>
                    <a:pt x="1382" y="2953"/>
                    <a:pt x="1298" y="3024"/>
                    <a:pt x="1298" y="3132"/>
                  </a:cubicBezTo>
                  <a:lnTo>
                    <a:pt x="1298" y="7001"/>
                  </a:lnTo>
                  <a:lnTo>
                    <a:pt x="179" y="7001"/>
                  </a:lnTo>
                  <a:cubicBezTo>
                    <a:pt x="84" y="7001"/>
                    <a:pt x="1" y="7073"/>
                    <a:pt x="1" y="7180"/>
                  </a:cubicBezTo>
                  <a:cubicBezTo>
                    <a:pt x="1" y="7287"/>
                    <a:pt x="72" y="7358"/>
                    <a:pt x="179" y="7358"/>
                  </a:cubicBezTo>
                  <a:lnTo>
                    <a:pt x="11597" y="7358"/>
                  </a:lnTo>
                  <a:cubicBezTo>
                    <a:pt x="11681" y="7358"/>
                    <a:pt x="11776" y="7287"/>
                    <a:pt x="11776" y="7180"/>
                  </a:cubicBezTo>
                  <a:cubicBezTo>
                    <a:pt x="11800" y="7073"/>
                    <a:pt x="11728" y="7001"/>
                    <a:pt x="11633" y="7001"/>
                  </a:cubicBezTo>
                  <a:lnTo>
                    <a:pt x="10526" y="7001"/>
                  </a:lnTo>
                  <a:lnTo>
                    <a:pt x="10526" y="179"/>
                  </a:lnTo>
                  <a:cubicBezTo>
                    <a:pt x="10526" y="95"/>
                    <a:pt x="10442" y="0"/>
                    <a:pt x="10347" y="0"/>
                  </a:cubicBezTo>
                  <a:close/>
                </a:path>
              </a:pathLst>
            </a:custGeom>
            <a:grpFill/>
            <a:ln>
              <a:solidFill>
                <a:schemeClr val="bg1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9359;p72">
              <a:extLst>
                <a:ext uri="{FF2B5EF4-FFF2-40B4-BE49-F238E27FC236}">
                  <a16:creationId xmlns:a16="http://schemas.microsoft.com/office/drawing/2014/main" id="{879E1A11-8379-4906-BEB3-57E7F6EBA59D}"/>
                </a:ext>
              </a:extLst>
            </p:cNvPr>
            <p:cNvSpPr/>
            <p:nvPr/>
          </p:nvSpPr>
          <p:spPr>
            <a:xfrm>
              <a:off x="1428052" y="4125629"/>
              <a:ext cx="356958" cy="215585"/>
            </a:xfrm>
            <a:custGeom>
              <a:avLst/>
              <a:gdLst/>
              <a:ahLst/>
              <a:cxnLst/>
              <a:rect l="l" t="t" r="r" b="b"/>
              <a:pathLst>
                <a:path w="11241" h="6789" extrusionOk="0">
                  <a:moveTo>
                    <a:pt x="10668" y="0"/>
                  </a:moveTo>
                  <a:cubicBezTo>
                    <a:pt x="10653" y="0"/>
                    <a:pt x="10637" y="1"/>
                    <a:pt x="10621" y="2"/>
                  </a:cubicBezTo>
                  <a:lnTo>
                    <a:pt x="9145" y="181"/>
                  </a:lnTo>
                  <a:cubicBezTo>
                    <a:pt x="8847" y="216"/>
                    <a:pt x="8633" y="490"/>
                    <a:pt x="8669" y="788"/>
                  </a:cubicBezTo>
                  <a:cubicBezTo>
                    <a:pt x="8691" y="1064"/>
                    <a:pt x="8938" y="1268"/>
                    <a:pt x="9211" y="1268"/>
                  </a:cubicBezTo>
                  <a:cubicBezTo>
                    <a:pt x="9232" y="1268"/>
                    <a:pt x="9254" y="1267"/>
                    <a:pt x="9276" y="1264"/>
                  </a:cubicBezTo>
                  <a:lnTo>
                    <a:pt x="9395" y="1252"/>
                  </a:lnTo>
                  <a:lnTo>
                    <a:pt x="9395" y="1252"/>
                  </a:lnTo>
                  <a:cubicBezTo>
                    <a:pt x="7597" y="3348"/>
                    <a:pt x="5442" y="4443"/>
                    <a:pt x="3918" y="4979"/>
                  </a:cubicBezTo>
                  <a:cubicBezTo>
                    <a:pt x="2025" y="5657"/>
                    <a:pt x="561" y="5717"/>
                    <a:pt x="537" y="5717"/>
                  </a:cubicBezTo>
                  <a:cubicBezTo>
                    <a:pt x="239" y="5729"/>
                    <a:pt x="1" y="5967"/>
                    <a:pt x="25" y="6265"/>
                  </a:cubicBezTo>
                  <a:cubicBezTo>
                    <a:pt x="37" y="6562"/>
                    <a:pt x="275" y="6789"/>
                    <a:pt x="561" y="6789"/>
                  </a:cubicBezTo>
                  <a:lnTo>
                    <a:pt x="572" y="6789"/>
                  </a:lnTo>
                  <a:cubicBezTo>
                    <a:pt x="632" y="6789"/>
                    <a:pt x="2192" y="6729"/>
                    <a:pt x="4263" y="6003"/>
                  </a:cubicBezTo>
                  <a:cubicBezTo>
                    <a:pt x="5418" y="5586"/>
                    <a:pt x="6514" y="5050"/>
                    <a:pt x="7490" y="4383"/>
                  </a:cubicBezTo>
                  <a:cubicBezTo>
                    <a:pt x="7561" y="4324"/>
                    <a:pt x="7597" y="4217"/>
                    <a:pt x="7538" y="4145"/>
                  </a:cubicBezTo>
                  <a:cubicBezTo>
                    <a:pt x="7501" y="4093"/>
                    <a:pt x="7445" y="4065"/>
                    <a:pt x="7391" y="4065"/>
                  </a:cubicBezTo>
                  <a:cubicBezTo>
                    <a:pt x="7358" y="4065"/>
                    <a:pt x="7326" y="4075"/>
                    <a:pt x="7299" y="4098"/>
                  </a:cubicBezTo>
                  <a:cubicBezTo>
                    <a:pt x="6335" y="4753"/>
                    <a:pt x="5275" y="5288"/>
                    <a:pt x="4144" y="5693"/>
                  </a:cubicBezTo>
                  <a:cubicBezTo>
                    <a:pt x="2132" y="6408"/>
                    <a:pt x="632" y="6467"/>
                    <a:pt x="561" y="6467"/>
                  </a:cubicBezTo>
                  <a:cubicBezTo>
                    <a:pt x="453" y="6467"/>
                    <a:pt x="358" y="6372"/>
                    <a:pt x="358" y="6265"/>
                  </a:cubicBezTo>
                  <a:cubicBezTo>
                    <a:pt x="358" y="6169"/>
                    <a:pt x="441" y="6074"/>
                    <a:pt x="561" y="6062"/>
                  </a:cubicBezTo>
                  <a:cubicBezTo>
                    <a:pt x="572" y="6062"/>
                    <a:pt x="2085" y="6003"/>
                    <a:pt x="4037" y="5300"/>
                  </a:cubicBezTo>
                  <a:cubicBezTo>
                    <a:pt x="5680" y="4717"/>
                    <a:pt x="8026" y="3514"/>
                    <a:pt x="9943" y="1133"/>
                  </a:cubicBezTo>
                  <a:cubicBezTo>
                    <a:pt x="10035" y="1018"/>
                    <a:pt x="9949" y="847"/>
                    <a:pt x="9813" y="847"/>
                  </a:cubicBezTo>
                  <a:cubicBezTo>
                    <a:pt x="9809" y="847"/>
                    <a:pt x="9804" y="847"/>
                    <a:pt x="9800" y="847"/>
                  </a:cubicBezTo>
                  <a:lnTo>
                    <a:pt x="9252" y="931"/>
                  </a:lnTo>
                  <a:cubicBezTo>
                    <a:pt x="9244" y="932"/>
                    <a:pt x="9236" y="932"/>
                    <a:pt x="9228" y="932"/>
                  </a:cubicBezTo>
                  <a:cubicBezTo>
                    <a:pt x="9139" y="932"/>
                    <a:pt x="9049" y="874"/>
                    <a:pt x="9038" y="776"/>
                  </a:cubicBezTo>
                  <a:cubicBezTo>
                    <a:pt x="9014" y="657"/>
                    <a:pt x="9085" y="550"/>
                    <a:pt x="9204" y="538"/>
                  </a:cubicBezTo>
                  <a:lnTo>
                    <a:pt x="10681" y="359"/>
                  </a:lnTo>
                  <a:cubicBezTo>
                    <a:pt x="10688" y="358"/>
                    <a:pt x="10696" y="358"/>
                    <a:pt x="10703" y="358"/>
                  </a:cubicBezTo>
                  <a:cubicBezTo>
                    <a:pt x="10812" y="358"/>
                    <a:pt x="10895" y="438"/>
                    <a:pt x="10895" y="550"/>
                  </a:cubicBezTo>
                  <a:lnTo>
                    <a:pt x="10895" y="2026"/>
                  </a:lnTo>
                  <a:cubicBezTo>
                    <a:pt x="10895" y="2133"/>
                    <a:pt x="10812" y="2217"/>
                    <a:pt x="10705" y="2217"/>
                  </a:cubicBezTo>
                  <a:cubicBezTo>
                    <a:pt x="10598" y="2217"/>
                    <a:pt x="10514" y="2133"/>
                    <a:pt x="10514" y="2026"/>
                  </a:cubicBezTo>
                  <a:lnTo>
                    <a:pt x="10514" y="1586"/>
                  </a:lnTo>
                  <a:cubicBezTo>
                    <a:pt x="10514" y="1502"/>
                    <a:pt x="10467" y="1443"/>
                    <a:pt x="10407" y="1419"/>
                  </a:cubicBezTo>
                  <a:cubicBezTo>
                    <a:pt x="10387" y="1409"/>
                    <a:pt x="10368" y="1405"/>
                    <a:pt x="10349" y="1405"/>
                  </a:cubicBezTo>
                  <a:cubicBezTo>
                    <a:pt x="10298" y="1405"/>
                    <a:pt x="10251" y="1435"/>
                    <a:pt x="10217" y="1478"/>
                  </a:cubicBezTo>
                  <a:cubicBezTo>
                    <a:pt x="9574" y="2264"/>
                    <a:pt x="8835" y="2979"/>
                    <a:pt x="8026" y="3610"/>
                  </a:cubicBezTo>
                  <a:cubicBezTo>
                    <a:pt x="7954" y="3669"/>
                    <a:pt x="7942" y="3764"/>
                    <a:pt x="8002" y="3848"/>
                  </a:cubicBezTo>
                  <a:cubicBezTo>
                    <a:pt x="8036" y="3888"/>
                    <a:pt x="8081" y="3910"/>
                    <a:pt x="8129" y="3910"/>
                  </a:cubicBezTo>
                  <a:cubicBezTo>
                    <a:pt x="8166" y="3910"/>
                    <a:pt x="8204" y="3897"/>
                    <a:pt x="8240" y="3872"/>
                  </a:cubicBezTo>
                  <a:cubicBezTo>
                    <a:pt x="8931" y="3336"/>
                    <a:pt x="9585" y="2729"/>
                    <a:pt x="10169" y="2062"/>
                  </a:cubicBezTo>
                  <a:cubicBezTo>
                    <a:pt x="10181" y="2336"/>
                    <a:pt x="10419" y="2574"/>
                    <a:pt x="10705" y="2574"/>
                  </a:cubicBezTo>
                  <a:cubicBezTo>
                    <a:pt x="11002" y="2574"/>
                    <a:pt x="11240" y="2336"/>
                    <a:pt x="11240" y="2038"/>
                  </a:cubicBezTo>
                  <a:lnTo>
                    <a:pt x="11240" y="573"/>
                  </a:lnTo>
                  <a:cubicBezTo>
                    <a:pt x="11240" y="395"/>
                    <a:pt x="11169" y="240"/>
                    <a:pt x="11050" y="133"/>
                  </a:cubicBezTo>
                  <a:cubicBezTo>
                    <a:pt x="10943" y="47"/>
                    <a:pt x="10807" y="0"/>
                    <a:pt x="10668" y="0"/>
                  </a:cubicBezTo>
                  <a:close/>
                </a:path>
              </a:pathLst>
            </a:custGeom>
            <a:grpFill/>
            <a:ln>
              <a:solidFill>
                <a:schemeClr val="bg1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52" name="Εικόνα 51">
            <a:extLst>
              <a:ext uri="{FF2B5EF4-FFF2-40B4-BE49-F238E27FC236}">
                <a16:creationId xmlns:a16="http://schemas.microsoft.com/office/drawing/2014/main" id="{419538EE-2FD0-4FAC-8366-F869A756A4F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73" y="5930901"/>
            <a:ext cx="1120128" cy="812800"/>
          </a:xfrm>
          <a:prstGeom prst="rect">
            <a:avLst/>
          </a:prstGeom>
        </p:spPr>
      </p:pic>
      <p:grpSp>
        <p:nvGrpSpPr>
          <p:cNvPr id="65" name="Google Shape;11313;p75">
            <a:extLst>
              <a:ext uri="{FF2B5EF4-FFF2-40B4-BE49-F238E27FC236}">
                <a16:creationId xmlns:a16="http://schemas.microsoft.com/office/drawing/2014/main" id="{A53D1CC4-D370-4F17-B590-4FC90D0AA9C9}"/>
              </a:ext>
            </a:extLst>
          </p:cNvPr>
          <p:cNvGrpSpPr/>
          <p:nvPr/>
        </p:nvGrpSpPr>
        <p:grpSpPr>
          <a:xfrm>
            <a:off x="5123738" y="4259993"/>
            <a:ext cx="531251" cy="568530"/>
            <a:chOff x="3127598" y="1500232"/>
            <a:chExt cx="289714" cy="347593"/>
          </a:xfrm>
          <a:solidFill>
            <a:schemeClr val="bg1"/>
          </a:solidFill>
        </p:grpSpPr>
        <p:sp>
          <p:nvSpPr>
            <p:cNvPr id="66" name="Google Shape;11314;p75">
              <a:extLst>
                <a:ext uri="{FF2B5EF4-FFF2-40B4-BE49-F238E27FC236}">
                  <a16:creationId xmlns:a16="http://schemas.microsoft.com/office/drawing/2014/main" id="{7EFD4029-2C27-4F17-8F31-CB2837694D1B}"/>
                </a:ext>
              </a:extLst>
            </p:cNvPr>
            <p:cNvSpPr/>
            <p:nvPr/>
          </p:nvSpPr>
          <p:spPr>
            <a:xfrm>
              <a:off x="3127598" y="1500232"/>
              <a:ext cx="289714" cy="347593"/>
            </a:xfrm>
            <a:custGeom>
              <a:avLst/>
              <a:gdLst/>
              <a:ahLst/>
              <a:cxnLst/>
              <a:rect l="l" t="t" r="r" b="b"/>
              <a:pathLst>
                <a:path w="9145" h="10972" extrusionOk="0">
                  <a:moveTo>
                    <a:pt x="1917" y="8995"/>
                  </a:moveTo>
                  <a:lnTo>
                    <a:pt x="1917" y="10412"/>
                  </a:lnTo>
                  <a:lnTo>
                    <a:pt x="1358" y="9841"/>
                  </a:lnTo>
                  <a:lnTo>
                    <a:pt x="548" y="8995"/>
                  </a:lnTo>
                  <a:close/>
                  <a:moveTo>
                    <a:pt x="6192" y="0"/>
                  </a:moveTo>
                  <a:cubicBezTo>
                    <a:pt x="5828" y="0"/>
                    <a:pt x="5465" y="137"/>
                    <a:pt x="5191" y="411"/>
                  </a:cubicBezTo>
                  <a:lnTo>
                    <a:pt x="5156" y="435"/>
                  </a:lnTo>
                  <a:cubicBezTo>
                    <a:pt x="5096" y="494"/>
                    <a:pt x="5096" y="602"/>
                    <a:pt x="5168" y="661"/>
                  </a:cubicBezTo>
                  <a:cubicBezTo>
                    <a:pt x="5196" y="689"/>
                    <a:pt x="5235" y="704"/>
                    <a:pt x="5275" y="704"/>
                  </a:cubicBezTo>
                  <a:cubicBezTo>
                    <a:pt x="5319" y="704"/>
                    <a:pt x="5363" y="686"/>
                    <a:pt x="5394" y="649"/>
                  </a:cubicBezTo>
                  <a:lnTo>
                    <a:pt x="5430" y="613"/>
                  </a:lnTo>
                  <a:cubicBezTo>
                    <a:pt x="5644" y="399"/>
                    <a:pt x="5927" y="292"/>
                    <a:pt x="6209" y="292"/>
                  </a:cubicBezTo>
                  <a:cubicBezTo>
                    <a:pt x="6492" y="292"/>
                    <a:pt x="6775" y="399"/>
                    <a:pt x="6989" y="613"/>
                  </a:cubicBezTo>
                  <a:cubicBezTo>
                    <a:pt x="7418" y="1042"/>
                    <a:pt x="7418" y="1745"/>
                    <a:pt x="6989" y="2185"/>
                  </a:cubicBezTo>
                  <a:cubicBezTo>
                    <a:pt x="6775" y="2399"/>
                    <a:pt x="6492" y="2507"/>
                    <a:pt x="6209" y="2507"/>
                  </a:cubicBezTo>
                  <a:cubicBezTo>
                    <a:pt x="5927" y="2507"/>
                    <a:pt x="5644" y="2399"/>
                    <a:pt x="5430" y="2185"/>
                  </a:cubicBezTo>
                  <a:cubicBezTo>
                    <a:pt x="5168" y="1923"/>
                    <a:pt x="5049" y="1554"/>
                    <a:pt x="5132" y="1209"/>
                  </a:cubicBezTo>
                  <a:cubicBezTo>
                    <a:pt x="5144" y="1125"/>
                    <a:pt x="5084" y="1030"/>
                    <a:pt x="4989" y="1018"/>
                  </a:cubicBezTo>
                  <a:cubicBezTo>
                    <a:pt x="4982" y="1017"/>
                    <a:pt x="4975" y="1017"/>
                    <a:pt x="4967" y="1017"/>
                  </a:cubicBezTo>
                  <a:cubicBezTo>
                    <a:pt x="4890" y="1017"/>
                    <a:pt x="4809" y="1073"/>
                    <a:pt x="4798" y="1149"/>
                  </a:cubicBezTo>
                  <a:cubicBezTo>
                    <a:pt x="4751" y="1387"/>
                    <a:pt x="4775" y="1614"/>
                    <a:pt x="4846" y="1840"/>
                  </a:cubicBezTo>
                  <a:lnTo>
                    <a:pt x="3132" y="1840"/>
                  </a:lnTo>
                  <a:cubicBezTo>
                    <a:pt x="3048" y="1840"/>
                    <a:pt x="2965" y="1911"/>
                    <a:pt x="2965" y="2006"/>
                  </a:cubicBezTo>
                  <a:cubicBezTo>
                    <a:pt x="2965" y="2090"/>
                    <a:pt x="3048" y="2161"/>
                    <a:pt x="3132" y="2161"/>
                  </a:cubicBezTo>
                  <a:lnTo>
                    <a:pt x="4989" y="2161"/>
                  </a:lnTo>
                  <a:lnTo>
                    <a:pt x="5084" y="2304"/>
                  </a:lnTo>
                  <a:lnTo>
                    <a:pt x="4310" y="3078"/>
                  </a:lnTo>
                  <a:cubicBezTo>
                    <a:pt x="4251" y="3126"/>
                    <a:pt x="4251" y="3233"/>
                    <a:pt x="4310" y="3292"/>
                  </a:cubicBezTo>
                  <a:cubicBezTo>
                    <a:pt x="4334" y="3328"/>
                    <a:pt x="4382" y="3340"/>
                    <a:pt x="4429" y="3340"/>
                  </a:cubicBezTo>
                  <a:cubicBezTo>
                    <a:pt x="4477" y="3340"/>
                    <a:pt x="4513" y="3328"/>
                    <a:pt x="4548" y="3292"/>
                  </a:cubicBezTo>
                  <a:lnTo>
                    <a:pt x="5322" y="2518"/>
                  </a:lnTo>
                  <a:cubicBezTo>
                    <a:pt x="5572" y="2733"/>
                    <a:pt x="5882" y="2840"/>
                    <a:pt x="6203" y="2840"/>
                  </a:cubicBezTo>
                  <a:cubicBezTo>
                    <a:pt x="6561" y="2840"/>
                    <a:pt x="6930" y="2697"/>
                    <a:pt x="7215" y="2423"/>
                  </a:cubicBezTo>
                  <a:cubicBezTo>
                    <a:pt x="7287" y="2340"/>
                    <a:pt x="7358" y="2256"/>
                    <a:pt x="7418" y="2161"/>
                  </a:cubicBezTo>
                  <a:lnTo>
                    <a:pt x="8835" y="2161"/>
                  </a:lnTo>
                  <a:lnTo>
                    <a:pt x="8835" y="10662"/>
                  </a:lnTo>
                  <a:lnTo>
                    <a:pt x="2239" y="10662"/>
                  </a:lnTo>
                  <a:lnTo>
                    <a:pt x="2239" y="8864"/>
                  </a:lnTo>
                  <a:cubicBezTo>
                    <a:pt x="2239" y="8769"/>
                    <a:pt x="2167" y="8698"/>
                    <a:pt x="2072" y="8698"/>
                  </a:cubicBezTo>
                  <a:lnTo>
                    <a:pt x="334" y="8698"/>
                  </a:lnTo>
                  <a:lnTo>
                    <a:pt x="334" y="2161"/>
                  </a:lnTo>
                  <a:lnTo>
                    <a:pt x="2489" y="2161"/>
                  </a:lnTo>
                  <a:cubicBezTo>
                    <a:pt x="2584" y="2161"/>
                    <a:pt x="2655" y="2090"/>
                    <a:pt x="2655" y="2006"/>
                  </a:cubicBezTo>
                  <a:cubicBezTo>
                    <a:pt x="2655" y="1911"/>
                    <a:pt x="2584" y="1840"/>
                    <a:pt x="2489" y="1840"/>
                  </a:cubicBezTo>
                  <a:lnTo>
                    <a:pt x="167" y="1840"/>
                  </a:lnTo>
                  <a:cubicBezTo>
                    <a:pt x="84" y="1840"/>
                    <a:pt x="0" y="1911"/>
                    <a:pt x="0" y="2006"/>
                  </a:cubicBezTo>
                  <a:lnTo>
                    <a:pt x="0" y="8853"/>
                  </a:lnTo>
                  <a:cubicBezTo>
                    <a:pt x="0" y="8888"/>
                    <a:pt x="24" y="8936"/>
                    <a:pt x="48" y="8972"/>
                  </a:cubicBezTo>
                  <a:lnTo>
                    <a:pt x="1060" y="10007"/>
                  </a:lnTo>
                  <a:lnTo>
                    <a:pt x="1953" y="10936"/>
                  </a:lnTo>
                  <a:cubicBezTo>
                    <a:pt x="1989" y="10960"/>
                    <a:pt x="2024" y="10972"/>
                    <a:pt x="2072" y="10972"/>
                  </a:cubicBezTo>
                  <a:lnTo>
                    <a:pt x="8978" y="10972"/>
                  </a:lnTo>
                  <a:cubicBezTo>
                    <a:pt x="9073" y="10972"/>
                    <a:pt x="9144" y="10900"/>
                    <a:pt x="9144" y="10817"/>
                  </a:cubicBezTo>
                  <a:lnTo>
                    <a:pt x="9144" y="2006"/>
                  </a:lnTo>
                  <a:cubicBezTo>
                    <a:pt x="9132" y="1911"/>
                    <a:pt x="9073" y="1840"/>
                    <a:pt x="8978" y="1840"/>
                  </a:cubicBezTo>
                  <a:lnTo>
                    <a:pt x="7549" y="1840"/>
                  </a:lnTo>
                  <a:cubicBezTo>
                    <a:pt x="7704" y="1352"/>
                    <a:pt x="7585" y="792"/>
                    <a:pt x="7192" y="411"/>
                  </a:cubicBezTo>
                  <a:cubicBezTo>
                    <a:pt x="6918" y="137"/>
                    <a:pt x="6555" y="0"/>
                    <a:pt x="6192" y="0"/>
                  </a:cubicBezTo>
                  <a:close/>
                </a:path>
              </a:pathLst>
            </a:custGeom>
            <a:grpFill/>
            <a:ln>
              <a:solidFill>
                <a:schemeClr val="bg1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11315;p75">
              <a:extLst>
                <a:ext uri="{FF2B5EF4-FFF2-40B4-BE49-F238E27FC236}">
                  <a16:creationId xmlns:a16="http://schemas.microsoft.com/office/drawing/2014/main" id="{A2B313F7-595F-49C0-953D-92541A36465A}"/>
                </a:ext>
              </a:extLst>
            </p:cNvPr>
            <p:cNvSpPr/>
            <p:nvPr/>
          </p:nvSpPr>
          <p:spPr>
            <a:xfrm>
              <a:off x="3254698" y="1788375"/>
              <a:ext cx="121493" cy="10233"/>
            </a:xfrm>
            <a:custGeom>
              <a:avLst/>
              <a:gdLst/>
              <a:ahLst/>
              <a:cxnLst/>
              <a:rect l="l" t="t" r="r" b="b"/>
              <a:pathLst>
                <a:path w="3835" h="323" extrusionOk="0">
                  <a:moveTo>
                    <a:pt x="167" y="1"/>
                  </a:moveTo>
                  <a:cubicBezTo>
                    <a:pt x="72" y="1"/>
                    <a:pt x="1" y="72"/>
                    <a:pt x="1" y="168"/>
                  </a:cubicBezTo>
                  <a:cubicBezTo>
                    <a:pt x="1" y="251"/>
                    <a:pt x="72" y="322"/>
                    <a:pt x="167" y="322"/>
                  </a:cubicBezTo>
                  <a:lnTo>
                    <a:pt x="3680" y="322"/>
                  </a:lnTo>
                  <a:cubicBezTo>
                    <a:pt x="3763" y="322"/>
                    <a:pt x="3834" y="251"/>
                    <a:pt x="3834" y="168"/>
                  </a:cubicBezTo>
                  <a:cubicBezTo>
                    <a:pt x="3834" y="72"/>
                    <a:pt x="3763" y="1"/>
                    <a:pt x="3680" y="1"/>
                  </a:cubicBezTo>
                  <a:close/>
                </a:path>
              </a:pathLst>
            </a:custGeom>
            <a:grpFill/>
            <a:ln>
              <a:solidFill>
                <a:schemeClr val="bg1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11316;p75">
              <a:extLst>
                <a:ext uri="{FF2B5EF4-FFF2-40B4-BE49-F238E27FC236}">
                  <a16:creationId xmlns:a16="http://schemas.microsoft.com/office/drawing/2014/main" id="{DDA58CA9-30E0-497F-B5DD-79C4D088BFDC}"/>
                </a:ext>
              </a:extLst>
            </p:cNvPr>
            <p:cNvSpPr/>
            <p:nvPr/>
          </p:nvSpPr>
          <p:spPr>
            <a:xfrm>
              <a:off x="3185668" y="1631771"/>
              <a:ext cx="172783" cy="29051"/>
            </a:xfrm>
            <a:custGeom>
              <a:avLst/>
              <a:gdLst/>
              <a:ahLst/>
              <a:cxnLst/>
              <a:rect l="l" t="t" r="r" b="b"/>
              <a:pathLst>
                <a:path w="5454" h="917" extrusionOk="0">
                  <a:moveTo>
                    <a:pt x="168" y="0"/>
                  </a:moveTo>
                  <a:cubicBezTo>
                    <a:pt x="72" y="0"/>
                    <a:pt x="1" y="84"/>
                    <a:pt x="1" y="167"/>
                  </a:cubicBezTo>
                  <a:lnTo>
                    <a:pt x="1" y="750"/>
                  </a:lnTo>
                  <a:cubicBezTo>
                    <a:pt x="1" y="834"/>
                    <a:pt x="72" y="917"/>
                    <a:pt x="168" y="917"/>
                  </a:cubicBezTo>
                  <a:lnTo>
                    <a:pt x="5275" y="917"/>
                  </a:lnTo>
                  <a:cubicBezTo>
                    <a:pt x="5359" y="917"/>
                    <a:pt x="5430" y="834"/>
                    <a:pt x="5430" y="750"/>
                  </a:cubicBezTo>
                  <a:lnTo>
                    <a:pt x="5430" y="167"/>
                  </a:lnTo>
                  <a:cubicBezTo>
                    <a:pt x="5454" y="84"/>
                    <a:pt x="5382" y="0"/>
                    <a:pt x="5287" y="0"/>
                  </a:cubicBezTo>
                  <a:lnTo>
                    <a:pt x="4228" y="0"/>
                  </a:lnTo>
                  <a:cubicBezTo>
                    <a:pt x="4144" y="0"/>
                    <a:pt x="4073" y="84"/>
                    <a:pt x="4073" y="167"/>
                  </a:cubicBezTo>
                  <a:cubicBezTo>
                    <a:pt x="4073" y="262"/>
                    <a:pt x="4144" y="334"/>
                    <a:pt x="4228" y="334"/>
                  </a:cubicBezTo>
                  <a:lnTo>
                    <a:pt x="5121" y="334"/>
                  </a:lnTo>
                  <a:lnTo>
                    <a:pt x="5121" y="584"/>
                  </a:lnTo>
                  <a:lnTo>
                    <a:pt x="334" y="584"/>
                  </a:lnTo>
                  <a:lnTo>
                    <a:pt x="334" y="334"/>
                  </a:lnTo>
                  <a:lnTo>
                    <a:pt x="3597" y="334"/>
                  </a:lnTo>
                  <a:cubicBezTo>
                    <a:pt x="3680" y="334"/>
                    <a:pt x="3751" y="262"/>
                    <a:pt x="3751" y="167"/>
                  </a:cubicBezTo>
                  <a:cubicBezTo>
                    <a:pt x="3751" y="84"/>
                    <a:pt x="3680" y="0"/>
                    <a:pt x="3597" y="0"/>
                  </a:cubicBezTo>
                  <a:close/>
                </a:path>
              </a:pathLst>
            </a:custGeom>
            <a:grpFill/>
            <a:ln>
              <a:solidFill>
                <a:schemeClr val="bg1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11317;p75">
              <a:extLst>
                <a:ext uri="{FF2B5EF4-FFF2-40B4-BE49-F238E27FC236}">
                  <a16:creationId xmlns:a16="http://schemas.microsoft.com/office/drawing/2014/main" id="{C8123E3E-99AF-4EAB-A12B-476FF8F0372D}"/>
                </a:ext>
              </a:extLst>
            </p:cNvPr>
            <p:cNvSpPr/>
            <p:nvPr/>
          </p:nvSpPr>
          <p:spPr>
            <a:xfrm>
              <a:off x="3186428" y="1681645"/>
              <a:ext cx="172022" cy="10581"/>
            </a:xfrm>
            <a:custGeom>
              <a:avLst/>
              <a:gdLst/>
              <a:ahLst/>
              <a:cxnLst/>
              <a:rect l="l" t="t" r="r" b="b"/>
              <a:pathLst>
                <a:path w="5430" h="334" extrusionOk="0">
                  <a:moveTo>
                    <a:pt x="155" y="0"/>
                  </a:moveTo>
                  <a:cubicBezTo>
                    <a:pt x="72" y="0"/>
                    <a:pt x="1" y="84"/>
                    <a:pt x="1" y="167"/>
                  </a:cubicBezTo>
                  <a:cubicBezTo>
                    <a:pt x="1" y="262"/>
                    <a:pt x="72" y="334"/>
                    <a:pt x="155" y="334"/>
                  </a:cubicBezTo>
                  <a:lnTo>
                    <a:pt x="5263" y="334"/>
                  </a:lnTo>
                  <a:cubicBezTo>
                    <a:pt x="5358" y="334"/>
                    <a:pt x="5430" y="262"/>
                    <a:pt x="5430" y="167"/>
                  </a:cubicBezTo>
                  <a:cubicBezTo>
                    <a:pt x="5430" y="84"/>
                    <a:pt x="5358" y="0"/>
                    <a:pt x="5263" y="0"/>
                  </a:cubicBezTo>
                  <a:close/>
                </a:path>
              </a:pathLst>
            </a:custGeom>
            <a:grpFill/>
            <a:ln>
              <a:solidFill>
                <a:schemeClr val="bg1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11318;p75">
              <a:extLst>
                <a:ext uri="{FF2B5EF4-FFF2-40B4-BE49-F238E27FC236}">
                  <a16:creationId xmlns:a16="http://schemas.microsoft.com/office/drawing/2014/main" id="{711EEAD6-1099-4F28-8A92-80286644918A}"/>
                </a:ext>
              </a:extLst>
            </p:cNvPr>
            <p:cNvSpPr/>
            <p:nvPr/>
          </p:nvSpPr>
          <p:spPr>
            <a:xfrm>
              <a:off x="3186428" y="1707306"/>
              <a:ext cx="172022" cy="10201"/>
            </a:xfrm>
            <a:custGeom>
              <a:avLst/>
              <a:gdLst/>
              <a:ahLst/>
              <a:cxnLst/>
              <a:rect l="l" t="t" r="r" b="b"/>
              <a:pathLst>
                <a:path w="5430" h="322" extrusionOk="0">
                  <a:moveTo>
                    <a:pt x="155" y="0"/>
                  </a:moveTo>
                  <a:cubicBezTo>
                    <a:pt x="72" y="0"/>
                    <a:pt x="1" y="71"/>
                    <a:pt x="1" y="167"/>
                  </a:cubicBezTo>
                  <a:cubicBezTo>
                    <a:pt x="1" y="250"/>
                    <a:pt x="72" y="321"/>
                    <a:pt x="155" y="321"/>
                  </a:cubicBezTo>
                  <a:lnTo>
                    <a:pt x="5263" y="321"/>
                  </a:lnTo>
                  <a:cubicBezTo>
                    <a:pt x="5358" y="321"/>
                    <a:pt x="5430" y="250"/>
                    <a:pt x="5430" y="167"/>
                  </a:cubicBezTo>
                  <a:cubicBezTo>
                    <a:pt x="5430" y="71"/>
                    <a:pt x="5358" y="0"/>
                    <a:pt x="5263" y="0"/>
                  </a:cubicBezTo>
                  <a:close/>
                </a:path>
              </a:pathLst>
            </a:custGeom>
            <a:grpFill/>
            <a:ln>
              <a:solidFill>
                <a:schemeClr val="bg1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1" name="Google Shape;10886;p74">
            <a:extLst>
              <a:ext uri="{FF2B5EF4-FFF2-40B4-BE49-F238E27FC236}">
                <a16:creationId xmlns:a16="http://schemas.microsoft.com/office/drawing/2014/main" id="{3FEAE599-9C4D-4650-87BD-0AED7EFE4220}"/>
              </a:ext>
            </a:extLst>
          </p:cNvPr>
          <p:cNvGrpSpPr/>
          <p:nvPr/>
        </p:nvGrpSpPr>
        <p:grpSpPr>
          <a:xfrm>
            <a:off x="5122542" y="2943841"/>
            <a:ext cx="575068" cy="456487"/>
            <a:chOff x="-31166825" y="1939525"/>
            <a:chExt cx="293800" cy="291425"/>
          </a:xfrm>
          <a:solidFill>
            <a:schemeClr val="bg1"/>
          </a:solidFill>
        </p:grpSpPr>
        <p:sp>
          <p:nvSpPr>
            <p:cNvPr id="72" name="Google Shape;10887;p74">
              <a:extLst>
                <a:ext uri="{FF2B5EF4-FFF2-40B4-BE49-F238E27FC236}">
                  <a16:creationId xmlns:a16="http://schemas.microsoft.com/office/drawing/2014/main" id="{CDCB392E-A1C5-4EA7-A050-D7BAC8562EDA}"/>
                </a:ext>
              </a:extLst>
            </p:cNvPr>
            <p:cNvSpPr/>
            <p:nvPr/>
          </p:nvSpPr>
          <p:spPr>
            <a:xfrm>
              <a:off x="-31166825" y="1939525"/>
              <a:ext cx="224500" cy="291425"/>
            </a:xfrm>
            <a:custGeom>
              <a:avLst/>
              <a:gdLst/>
              <a:ahLst/>
              <a:cxnLst/>
              <a:rect l="l" t="t" r="r" b="b"/>
              <a:pathLst>
                <a:path w="8980" h="11657" extrusionOk="0">
                  <a:moveTo>
                    <a:pt x="5892" y="662"/>
                  </a:moveTo>
                  <a:cubicBezTo>
                    <a:pt x="6081" y="662"/>
                    <a:pt x="6239" y="819"/>
                    <a:pt x="6239" y="1040"/>
                  </a:cubicBezTo>
                  <a:lnTo>
                    <a:pt x="6239" y="1386"/>
                  </a:lnTo>
                  <a:lnTo>
                    <a:pt x="2805" y="1386"/>
                  </a:lnTo>
                  <a:lnTo>
                    <a:pt x="2805" y="1040"/>
                  </a:lnTo>
                  <a:cubicBezTo>
                    <a:pt x="2805" y="819"/>
                    <a:pt x="2962" y="662"/>
                    <a:pt x="3120" y="662"/>
                  </a:cubicBezTo>
                  <a:close/>
                  <a:moveTo>
                    <a:pt x="8035" y="1323"/>
                  </a:moveTo>
                  <a:cubicBezTo>
                    <a:pt x="8255" y="1323"/>
                    <a:pt x="8413" y="1512"/>
                    <a:pt x="8413" y="1701"/>
                  </a:cubicBezTo>
                  <a:lnTo>
                    <a:pt x="8413" y="10617"/>
                  </a:lnTo>
                  <a:cubicBezTo>
                    <a:pt x="8413" y="10838"/>
                    <a:pt x="8255" y="10995"/>
                    <a:pt x="8035" y="10995"/>
                  </a:cubicBezTo>
                  <a:lnTo>
                    <a:pt x="1166" y="10995"/>
                  </a:lnTo>
                  <a:cubicBezTo>
                    <a:pt x="946" y="10995"/>
                    <a:pt x="788" y="10838"/>
                    <a:pt x="788" y="10617"/>
                  </a:cubicBezTo>
                  <a:lnTo>
                    <a:pt x="788" y="1701"/>
                  </a:lnTo>
                  <a:lnTo>
                    <a:pt x="757" y="1701"/>
                  </a:lnTo>
                  <a:cubicBezTo>
                    <a:pt x="757" y="1512"/>
                    <a:pt x="914" y="1323"/>
                    <a:pt x="1103" y="1323"/>
                  </a:cubicBezTo>
                  <a:lnTo>
                    <a:pt x="2143" y="1323"/>
                  </a:lnTo>
                  <a:lnTo>
                    <a:pt x="2143" y="1701"/>
                  </a:lnTo>
                  <a:cubicBezTo>
                    <a:pt x="2143" y="1890"/>
                    <a:pt x="2301" y="2048"/>
                    <a:pt x="2490" y="2048"/>
                  </a:cubicBezTo>
                  <a:lnTo>
                    <a:pt x="6617" y="2048"/>
                  </a:lnTo>
                  <a:cubicBezTo>
                    <a:pt x="6837" y="2048"/>
                    <a:pt x="6995" y="1890"/>
                    <a:pt x="6995" y="1701"/>
                  </a:cubicBezTo>
                  <a:lnTo>
                    <a:pt x="6995" y="1323"/>
                  </a:lnTo>
                  <a:close/>
                  <a:moveTo>
                    <a:pt x="3120" y="0"/>
                  </a:moveTo>
                  <a:cubicBezTo>
                    <a:pt x="2679" y="0"/>
                    <a:pt x="2301" y="284"/>
                    <a:pt x="2143" y="662"/>
                  </a:cubicBezTo>
                  <a:lnTo>
                    <a:pt x="1040" y="662"/>
                  </a:lnTo>
                  <a:cubicBezTo>
                    <a:pt x="473" y="662"/>
                    <a:pt x="1" y="1134"/>
                    <a:pt x="1" y="1701"/>
                  </a:cubicBezTo>
                  <a:lnTo>
                    <a:pt x="1" y="10649"/>
                  </a:lnTo>
                  <a:cubicBezTo>
                    <a:pt x="64" y="11216"/>
                    <a:pt x="536" y="11657"/>
                    <a:pt x="1072" y="11657"/>
                  </a:cubicBezTo>
                  <a:lnTo>
                    <a:pt x="7971" y="11657"/>
                  </a:lnTo>
                  <a:cubicBezTo>
                    <a:pt x="8507" y="11657"/>
                    <a:pt x="8980" y="11184"/>
                    <a:pt x="8980" y="10649"/>
                  </a:cubicBezTo>
                  <a:lnTo>
                    <a:pt x="8980" y="1701"/>
                  </a:lnTo>
                  <a:cubicBezTo>
                    <a:pt x="8980" y="1134"/>
                    <a:pt x="8507" y="662"/>
                    <a:pt x="7971" y="662"/>
                  </a:cubicBezTo>
                  <a:lnTo>
                    <a:pt x="6869" y="662"/>
                  </a:lnTo>
                  <a:cubicBezTo>
                    <a:pt x="6711" y="284"/>
                    <a:pt x="6365" y="0"/>
                    <a:pt x="589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10888;p74">
              <a:extLst>
                <a:ext uri="{FF2B5EF4-FFF2-40B4-BE49-F238E27FC236}">
                  <a16:creationId xmlns:a16="http://schemas.microsoft.com/office/drawing/2014/main" id="{31E9D297-1870-4ACC-B344-26381762814F}"/>
                </a:ext>
              </a:extLst>
            </p:cNvPr>
            <p:cNvSpPr/>
            <p:nvPr/>
          </p:nvSpPr>
          <p:spPr>
            <a:xfrm>
              <a:off x="-31131375" y="2145075"/>
              <a:ext cx="52800" cy="52800"/>
            </a:xfrm>
            <a:custGeom>
              <a:avLst/>
              <a:gdLst/>
              <a:ahLst/>
              <a:cxnLst/>
              <a:rect l="l" t="t" r="r" b="b"/>
              <a:pathLst>
                <a:path w="2112" h="2112" extrusionOk="0">
                  <a:moveTo>
                    <a:pt x="1355" y="726"/>
                  </a:moveTo>
                  <a:lnTo>
                    <a:pt x="1355" y="1387"/>
                  </a:lnTo>
                  <a:lnTo>
                    <a:pt x="694" y="1387"/>
                  </a:lnTo>
                  <a:lnTo>
                    <a:pt x="694" y="726"/>
                  </a:lnTo>
                  <a:close/>
                  <a:moveTo>
                    <a:pt x="379" y="1"/>
                  </a:moveTo>
                  <a:cubicBezTo>
                    <a:pt x="158" y="1"/>
                    <a:pt x="0" y="158"/>
                    <a:pt x="0" y="379"/>
                  </a:cubicBezTo>
                  <a:lnTo>
                    <a:pt x="0" y="1734"/>
                  </a:lnTo>
                  <a:cubicBezTo>
                    <a:pt x="0" y="1954"/>
                    <a:pt x="158" y="2112"/>
                    <a:pt x="379" y="2112"/>
                  </a:cubicBezTo>
                  <a:lnTo>
                    <a:pt x="1733" y="2112"/>
                  </a:lnTo>
                  <a:cubicBezTo>
                    <a:pt x="1954" y="2112"/>
                    <a:pt x="2111" y="1954"/>
                    <a:pt x="2111" y="1734"/>
                  </a:cubicBezTo>
                  <a:lnTo>
                    <a:pt x="2111" y="379"/>
                  </a:lnTo>
                  <a:cubicBezTo>
                    <a:pt x="2111" y="158"/>
                    <a:pt x="1954" y="1"/>
                    <a:pt x="1733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10889;p74">
              <a:extLst>
                <a:ext uri="{FF2B5EF4-FFF2-40B4-BE49-F238E27FC236}">
                  <a16:creationId xmlns:a16="http://schemas.microsoft.com/office/drawing/2014/main" id="{370F91BF-808C-4B67-AE2D-057B60CF2EBA}"/>
                </a:ext>
              </a:extLst>
            </p:cNvPr>
            <p:cNvSpPr/>
            <p:nvPr/>
          </p:nvSpPr>
          <p:spPr>
            <a:xfrm>
              <a:off x="-31131375" y="2076550"/>
              <a:ext cx="52800" cy="52025"/>
            </a:xfrm>
            <a:custGeom>
              <a:avLst/>
              <a:gdLst/>
              <a:ahLst/>
              <a:cxnLst/>
              <a:rect l="l" t="t" r="r" b="b"/>
              <a:pathLst>
                <a:path w="2112" h="2081" extrusionOk="0">
                  <a:moveTo>
                    <a:pt x="1355" y="694"/>
                  </a:moveTo>
                  <a:lnTo>
                    <a:pt x="1355" y="1356"/>
                  </a:lnTo>
                  <a:lnTo>
                    <a:pt x="694" y="1356"/>
                  </a:lnTo>
                  <a:lnTo>
                    <a:pt x="694" y="694"/>
                  </a:lnTo>
                  <a:close/>
                  <a:moveTo>
                    <a:pt x="379" y="1"/>
                  </a:moveTo>
                  <a:cubicBezTo>
                    <a:pt x="158" y="1"/>
                    <a:pt x="0" y="159"/>
                    <a:pt x="0" y="348"/>
                  </a:cubicBezTo>
                  <a:lnTo>
                    <a:pt x="0" y="1734"/>
                  </a:lnTo>
                  <a:cubicBezTo>
                    <a:pt x="0" y="1923"/>
                    <a:pt x="158" y="2080"/>
                    <a:pt x="379" y="2080"/>
                  </a:cubicBezTo>
                  <a:lnTo>
                    <a:pt x="1733" y="2080"/>
                  </a:lnTo>
                  <a:cubicBezTo>
                    <a:pt x="1954" y="2080"/>
                    <a:pt x="2111" y="1923"/>
                    <a:pt x="2111" y="1734"/>
                  </a:cubicBezTo>
                  <a:lnTo>
                    <a:pt x="2111" y="348"/>
                  </a:lnTo>
                  <a:cubicBezTo>
                    <a:pt x="2111" y="159"/>
                    <a:pt x="1954" y="1"/>
                    <a:pt x="1733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10890;p74">
              <a:extLst>
                <a:ext uri="{FF2B5EF4-FFF2-40B4-BE49-F238E27FC236}">
                  <a16:creationId xmlns:a16="http://schemas.microsoft.com/office/drawing/2014/main" id="{6C36B572-83C7-49FB-882D-F69BDD14565E}"/>
                </a:ext>
              </a:extLst>
            </p:cNvPr>
            <p:cNvSpPr/>
            <p:nvPr/>
          </p:nvSpPr>
          <p:spPr>
            <a:xfrm>
              <a:off x="-31131375" y="2007250"/>
              <a:ext cx="52800" cy="52800"/>
            </a:xfrm>
            <a:custGeom>
              <a:avLst/>
              <a:gdLst/>
              <a:ahLst/>
              <a:cxnLst/>
              <a:rect l="l" t="t" r="r" b="b"/>
              <a:pathLst>
                <a:path w="2112" h="2112" extrusionOk="0">
                  <a:moveTo>
                    <a:pt x="1355" y="725"/>
                  </a:moveTo>
                  <a:lnTo>
                    <a:pt x="1355" y="1387"/>
                  </a:lnTo>
                  <a:lnTo>
                    <a:pt x="694" y="1387"/>
                  </a:lnTo>
                  <a:lnTo>
                    <a:pt x="694" y="725"/>
                  </a:lnTo>
                  <a:close/>
                  <a:moveTo>
                    <a:pt x="379" y="1"/>
                  </a:moveTo>
                  <a:cubicBezTo>
                    <a:pt x="158" y="1"/>
                    <a:pt x="0" y="158"/>
                    <a:pt x="0" y="379"/>
                  </a:cubicBezTo>
                  <a:lnTo>
                    <a:pt x="0" y="1733"/>
                  </a:lnTo>
                  <a:cubicBezTo>
                    <a:pt x="0" y="1954"/>
                    <a:pt x="158" y="2111"/>
                    <a:pt x="379" y="2111"/>
                  </a:cubicBezTo>
                  <a:lnTo>
                    <a:pt x="1733" y="2111"/>
                  </a:lnTo>
                  <a:cubicBezTo>
                    <a:pt x="1954" y="2111"/>
                    <a:pt x="2111" y="1954"/>
                    <a:pt x="2111" y="1733"/>
                  </a:cubicBezTo>
                  <a:lnTo>
                    <a:pt x="2111" y="379"/>
                  </a:lnTo>
                  <a:cubicBezTo>
                    <a:pt x="2111" y="158"/>
                    <a:pt x="1954" y="1"/>
                    <a:pt x="1733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10891;p74">
              <a:extLst>
                <a:ext uri="{FF2B5EF4-FFF2-40B4-BE49-F238E27FC236}">
                  <a16:creationId xmlns:a16="http://schemas.microsoft.com/office/drawing/2014/main" id="{4C698D44-12DA-4F2A-BDD7-6CF7B960E4B1}"/>
                </a:ext>
              </a:extLst>
            </p:cNvPr>
            <p:cNvSpPr/>
            <p:nvPr/>
          </p:nvSpPr>
          <p:spPr>
            <a:xfrm>
              <a:off x="-31062075" y="2007250"/>
              <a:ext cx="85875" cy="18150"/>
            </a:xfrm>
            <a:custGeom>
              <a:avLst/>
              <a:gdLst/>
              <a:ahLst/>
              <a:cxnLst/>
              <a:rect l="l" t="t" r="r" b="b"/>
              <a:pathLst>
                <a:path w="3435" h="726" extrusionOk="0">
                  <a:moveTo>
                    <a:pt x="347" y="1"/>
                  </a:moveTo>
                  <a:cubicBezTo>
                    <a:pt x="158" y="1"/>
                    <a:pt x="1" y="158"/>
                    <a:pt x="1" y="379"/>
                  </a:cubicBezTo>
                  <a:cubicBezTo>
                    <a:pt x="1" y="568"/>
                    <a:pt x="158" y="725"/>
                    <a:pt x="347" y="725"/>
                  </a:cubicBezTo>
                  <a:lnTo>
                    <a:pt x="3057" y="725"/>
                  </a:lnTo>
                  <a:cubicBezTo>
                    <a:pt x="3277" y="725"/>
                    <a:pt x="3435" y="568"/>
                    <a:pt x="3435" y="379"/>
                  </a:cubicBezTo>
                  <a:cubicBezTo>
                    <a:pt x="3435" y="158"/>
                    <a:pt x="3277" y="1"/>
                    <a:pt x="305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10892;p74">
              <a:extLst>
                <a:ext uri="{FF2B5EF4-FFF2-40B4-BE49-F238E27FC236}">
                  <a16:creationId xmlns:a16="http://schemas.microsoft.com/office/drawing/2014/main" id="{EF7193DB-190A-4A4A-A12F-ADB888F1491A}"/>
                </a:ext>
              </a:extLst>
            </p:cNvPr>
            <p:cNvSpPr/>
            <p:nvPr/>
          </p:nvSpPr>
          <p:spPr>
            <a:xfrm>
              <a:off x="-31062075" y="2041900"/>
              <a:ext cx="52025" cy="18150"/>
            </a:xfrm>
            <a:custGeom>
              <a:avLst/>
              <a:gdLst/>
              <a:ahLst/>
              <a:cxnLst/>
              <a:rect l="l" t="t" r="r" b="b"/>
              <a:pathLst>
                <a:path w="2081" h="726" extrusionOk="0">
                  <a:moveTo>
                    <a:pt x="347" y="1"/>
                  </a:moveTo>
                  <a:cubicBezTo>
                    <a:pt x="158" y="1"/>
                    <a:pt x="1" y="158"/>
                    <a:pt x="1" y="347"/>
                  </a:cubicBezTo>
                  <a:cubicBezTo>
                    <a:pt x="1" y="568"/>
                    <a:pt x="158" y="725"/>
                    <a:pt x="347" y="725"/>
                  </a:cubicBezTo>
                  <a:lnTo>
                    <a:pt x="1734" y="725"/>
                  </a:lnTo>
                  <a:cubicBezTo>
                    <a:pt x="1923" y="725"/>
                    <a:pt x="2080" y="568"/>
                    <a:pt x="2080" y="347"/>
                  </a:cubicBezTo>
                  <a:cubicBezTo>
                    <a:pt x="2080" y="158"/>
                    <a:pt x="1923" y="1"/>
                    <a:pt x="17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10893;p74">
              <a:extLst>
                <a:ext uri="{FF2B5EF4-FFF2-40B4-BE49-F238E27FC236}">
                  <a16:creationId xmlns:a16="http://schemas.microsoft.com/office/drawing/2014/main" id="{00974206-FBF4-4F32-8C92-E7084BC1BD9C}"/>
                </a:ext>
              </a:extLst>
            </p:cNvPr>
            <p:cNvSpPr/>
            <p:nvPr/>
          </p:nvSpPr>
          <p:spPr>
            <a:xfrm>
              <a:off x="-31062075" y="2076550"/>
              <a:ext cx="85875" cy="17375"/>
            </a:xfrm>
            <a:custGeom>
              <a:avLst/>
              <a:gdLst/>
              <a:ahLst/>
              <a:cxnLst/>
              <a:rect l="l" t="t" r="r" b="b"/>
              <a:pathLst>
                <a:path w="3435" h="695" extrusionOk="0">
                  <a:moveTo>
                    <a:pt x="347" y="1"/>
                  </a:moveTo>
                  <a:cubicBezTo>
                    <a:pt x="158" y="1"/>
                    <a:pt x="1" y="159"/>
                    <a:pt x="1" y="348"/>
                  </a:cubicBezTo>
                  <a:cubicBezTo>
                    <a:pt x="1" y="537"/>
                    <a:pt x="158" y="694"/>
                    <a:pt x="347" y="694"/>
                  </a:cubicBezTo>
                  <a:lnTo>
                    <a:pt x="3057" y="694"/>
                  </a:lnTo>
                  <a:cubicBezTo>
                    <a:pt x="3277" y="694"/>
                    <a:pt x="3435" y="537"/>
                    <a:pt x="3435" y="348"/>
                  </a:cubicBezTo>
                  <a:cubicBezTo>
                    <a:pt x="3435" y="159"/>
                    <a:pt x="3277" y="1"/>
                    <a:pt x="305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79" name="Google Shape;10894;p74">
              <a:extLst>
                <a:ext uri="{FF2B5EF4-FFF2-40B4-BE49-F238E27FC236}">
                  <a16:creationId xmlns:a16="http://schemas.microsoft.com/office/drawing/2014/main" id="{A7257C4B-BE88-47A1-BC85-93C9BA8DC493}"/>
                </a:ext>
              </a:extLst>
            </p:cNvPr>
            <p:cNvSpPr/>
            <p:nvPr/>
          </p:nvSpPr>
          <p:spPr>
            <a:xfrm>
              <a:off x="-31062075" y="2110425"/>
              <a:ext cx="52025" cy="18150"/>
            </a:xfrm>
            <a:custGeom>
              <a:avLst/>
              <a:gdLst/>
              <a:ahLst/>
              <a:cxnLst/>
              <a:rect l="l" t="t" r="r" b="b"/>
              <a:pathLst>
                <a:path w="2081" h="726" extrusionOk="0">
                  <a:moveTo>
                    <a:pt x="347" y="1"/>
                  </a:moveTo>
                  <a:cubicBezTo>
                    <a:pt x="158" y="1"/>
                    <a:pt x="1" y="190"/>
                    <a:pt x="1" y="379"/>
                  </a:cubicBezTo>
                  <a:cubicBezTo>
                    <a:pt x="1" y="568"/>
                    <a:pt x="158" y="725"/>
                    <a:pt x="347" y="725"/>
                  </a:cubicBezTo>
                  <a:lnTo>
                    <a:pt x="1734" y="725"/>
                  </a:lnTo>
                  <a:cubicBezTo>
                    <a:pt x="1923" y="725"/>
                    <a:pt x="2080" y="568"/>
                    <a:pt x="2080" y="379"/>
                  </a:cubicBezTo>
                  <a:cubicBezTo>
                    <a:pt x="2080" y="190"/>
                    <a:pt x="1923" y="1"/>
                    <a:pt x="17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10895;p74">
              <a:extLst>
                <a:ext uri="{FF2B5EF4-FFF2-40B4-BE49-F238E27FC236}">
                  <a16:creationId xmlns:a16="http://schemas.microsoft.com/office/drawing/2014/main" id="{DBE58761-95A2-43FC-B19C-E6B86B12DBE1}"/>
                </a:ext>
              </a:extLst>
            </p:cNvPr>
            <p:cNvSpPr/>
            <p:nvPr/>
          </p:nvSpPr>
          <p:spPr>
            <a:xfrm>
              <a:off x="-31062075" y="2145075"/>
              <a:ext cx="85875" cy="18150"/>
            </a:xfrm>
            <a:custGeom>
              <a:avLst/>
              <a:gdLst/>
              <a:ahLst/>
              <a:cxnLst/>
              <a:rect l="l" t="t" r="r" b="b"/>
              <a:pathLst>
                <a:path w="3435" h="726" extrusionOk="0">
                  <a:moveTo>
                    <a:pt x="347" y="1"/>
                  </a:moveTo>
                  <a:cubicBezTo>
                    <a:pt x="158" y="1"/>
                    <a:pt x="1" y="158"/>
                    <a:pt x="1" y="379"/>
                  </a:cubicBezTo>
                  <a:cubicBezTo>
                    <a:pt x="1" y="568"/>
                    <a:pt x="158" y="726"/>
                    <a:pt x="347" y="726"/>
                  </a:cubicBezTo>
                  <a:lnTo>
                    <a:pt x="3057" y="726"/>
                  </a:lnTo>
                  <a:cubicBezTo>
                    <a:pt x="3277" y="726"/>
                    <a:pt x="3435" y="568"/>
                    <a:pt x="3435" y="379"/>
                  </a:cubicBezTo>
                  <a:cubicBezTo>
                    <a:pt x="3435" y="158"/>
                    <a:pt x="3277" y="1"/>
                    <a:pt x="305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10896;p74">
              <a:extLst>
                <a:ext uri="{FF2B5EF4-FFF2-40B4-BE49-F238E27FC236}">
                  <a16:creationId xmlns:a16="http://schemas.microsoft.com/office/drawing/2014/main" id="{7E171BEA-3D0C-438D-982E-5DD643A254F9}"/>
                </a:ext>
              </a:extLst>
            </p:cNvPr>
            <p:cNvSpPr/>
            <p:nvPr/>
          </p:nvSpPr>
          <p:spPr>
            <a:xfrm>
              <a:off x="-31062075" y="2179750"/>
              <a:ext cx="52025" cy="18125"/>
            </a:xfrm>
            <a:custGeom>
              <a:avLst/>
              <a:gdLst/>
              <a:ahLst/>
              <a:cxnLst/>
              <a:rect l="l" t="t" r="r" b="b"/>
              <a:pathLst>
                <a:path w="2081" h="725" extrusionOk="0">
                  <a:moveTo>
                    <a:pt x="347" y="0"/>
                  </a:moveTo>
                  <a:cubicBezTo>
                    <a:pt x="158" y="0"/>
                    <a:pt x="1" y="158"/>
                    <a:pt x="1" y="347"/>
                  </a:cubicBezTo>
                  <a:cubicBezTo>
                    <a:pt x="1" y="567"/>
                    <a:pt x="158" y="725"/>
                    <a:pt x="347" y="725"/>
                  </a:cubicBezTo>
                  <a:lnTo>
                    <a:pt x="1734" y="725"/>
                  </a:lnTo>
                  <a:cubicBezTo>
                    <a:pt x="1923" y="725"/>
                    <a:pt x="2080" y="567"/>
                    <a:pt x="2080" y="347"/>
                  </a:cubicBezTo>
                  <a:cubicBezTo>
                    <a:pt x="2080" y="158"/>
                    <a:pt x="1923" y="0"/>
                    <a:pt x="17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10897;p74">
              <a:extLst>
                <a:ext uri="{FF2B5EF4-FFF2-40B4-BE49-F238E27FC236}">
                  <a16:creationId xmlns:a16="http://schemas.microsoft.com/office/drawing/2014/main" id="{E1499C4F-CCB0-4361-97B0-8CB75E22CBB4}"/>
                </a:ext>
              </a:extLst>
            </p:cNvPr>
            <p:cNvSpPr/>
            <p:nvPr/>
          </p:nvSpPr>
          <p:spPr>
            <a:xfrm>
              <a:off x="-30924225" y="1974175"/>
              <a:ext cx="51200" cy="240250"/>
            </a:xfrm>
            <a:custGeom>
              <a:avLst/>
              <a:gdLst/>
              <a:ahLst/>
              <a:cxnLst/>
              <a:rect l="l" t="t" r="r" b="b"/>
              <a:pathLst>
                <a:path w="2048" h="9610" extrusionOk="0">
                  <a:moveTo>
                    <a:pt x="1008" y="662"/>
                  </a:moveTo>
                  <a:cubicBezTo>
                    <a:pt x="1229" y="662"/>
                    <a:pt x="1386" y="819"/>
                    <a:pt x="1386" y="1009"/>
                  </a:cubicBezTo>
                  <a:lnTo>
                    <a:pt x="1386" y="2080"/>
                  </a:lnTo>
                  <a:lnTo>
                    <a:pt x="725" y="2080"/>
                  </a:lnTo>
                  <a:lnTo>
                    <a:pt x="725" y="1009"/>
                  </a:lnTo>
                  <a:lnTo>
                    <a:pt x="662" y="1009"/>
                  </a:lnTo>
                  <a:cubicBezTo>
                    <a:pt x="662" y="819"/>
                    <a:pt x="819" y="662"/>
                    <a:pt x="1008" y="662"/>
                  </a:cubicBezTo>
                  <a:close/>
                  <a:moveTo>
                    <a:pt x="1323" y="2741"/>
                  </a:moveTo>
                  <a:lnTo>
                    <a:pt x="1323" y="6900"/>
                  </a:lnTo>
                  <a:lnTo>
                    <a:pt x="662" y="6900"/>
                  </a:lnTo>
                  <a:lnTo>
                    <a:pt x="662" y="2741"/>
                  </a:lnTo>
                  <a:close/>
                  <a:moveTo>
                    <a:pt x="1260" y="7562"/>
                  </a:moveTo>
                  <a:lnTo>
                    <a:pt x="1008" y="8192"/>
                  </a:lnTo>
                  <a:lnTo>
                    <a:pt x="819" y="7562"/>
                  </a:lnTo>
                  <a:close/>
                  <a:moveTo>
                    <a:pt x="1008" y="0"/>
                  </a:moveTo>
                  <a:cubicBezTo>
                    <a:pt x="473" y="0"/>
                    <a:pt x="0" y="473"/>
                    <a:pt x="0" y="1009"/>
                  </a:cubicBezTo>
                  <a:lnTo>
                    <a:pt x="0" y="7215"/>
                  </a:lnTo>
                  <a:lnTo>
                    <a:pt x="0" y="7309"/>
                  </a:lnTo>
                  <a:lnTo>
                    <a:pt x="662" y="9357"/>
                  </a:lnTo>
                  <a:cubicBezTo>
                    <a:pt x="693" y="9515"/>
                    <a:pt x="819" y="9609"/>
                    <a:pt x="977" y="9609"/>
                  </a:cubicBezTo>
                  <a:cubicBezTo>
                    <a:pt x="1134" y="9609"/>
                    <a:pt x="1260" y="9515"/>
                    <a:pt x="1292" y="9357"/>
                  </a:cubicBezTo>
                  <a:lnTo>
                    <a:pt x="1954" y="7309"/>
                  </a:lnTo>
                  <a:lnTo>
                    <a:pt x="1954" y="7215"/>
                  </a:lnTo>
                  <a:lnTo>
                    <a:pt x="1954" y="1009"/>
                  </a:lnTo>
                  <a:cubicBezTo>
                    <a:pt x="2048" y="441"/>
                    <a:pt x="1576" y="0"/>
                    <a:pt x="100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7" name="Google Shape;5650;p123">
            <a:extLst>
              <a:ext uri="{FF2B5EF4-FFF2-40B4-BE49-F238E27FC236}">
                <a16:creationId xmlns:a16="http://schemas.microsoft.com/office/drawing/2014/main" id="{D0085991-C0B1-27DA-721D-8FBD6CC16792}"/>
              </a:ext>
            </a:extLst>
          </p:cNvPr>
          <p:cNvSpPr txBox="1">
            <a:spLocks/>
          </p:cNvSpPr>
          <p:nvPr/>
        </p:nvSpPr>
        <p:spPr>
          <a:xfrm>
            <a:off x="7655911" y="380941"/>
            <a:ext cx="3967105" cy="892526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60950" tIns="30467" rIns="60950" bIns="30467" rtlCol="0" anchor="t" anchorCtr="0">
            <a:spAutoFit/>
          </a:bodyPr>
          <a:lstStyle>
            <a:lvl1pPr marR="0" lvl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Roboto"/>
              <a:buNone/>
              <a:defRPr sz="3000" b="1" i="0" u="none" strike="noStrike" kern="1200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2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2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2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2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2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2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2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200"/>
            </a:lvl9pPr>
          </a:lstStyle>
          <a:p>
            <a:pPr algn="r"/>
            <a:r>
              <a:rPr lang="el-GR" dirty="0"/>
              <a:t>οι</a:t>
            </a:r>
            <a:br>
              <a:rPr lang="el-GR" dirty="0"/>
            </a:br>
            <a:r>
              <a:rPr lang="el-GR" dirty="0">
                <a:solidFill>
                  <a:srgbClr val="00B07B"/>
                </a:solidFill>
              </a:rPr>
              <a:t>νέες μας δομές</a:t>
            </a:r>
          </a:p>
        </p:txBody>
      </p:sp>
      <p:cxnSp>
        <p:nvCxnSpPr>
          <p:cNvPr id="88" name="Ευθεία γραμμή σύνδεσης 87">
            <a:extLst>
              <a:ext uri="{FF2B5EF4-FFF2-40B4-BE49-F238E27FC236}">
                <a16:creationId xmlns:a16="http://schemas.microsoft.com/office/drawing/2014/main" id="{14C8AD70-19DC-3D2B-67C2-568C28891733}"/>
              </a:ext>
            </a:extLst>
          </p:cNvPr>
          <p:cNvCxnSpPr>
            <a:cxnSpLocks/>
          </p:cNvCxnSpPr>
          <p:nvPr/>
        </p:nvCxnSpPr>
        <p:spPr>
          <a:xfrm>
            <a:off x="11746089" y="374591"/>
            <a:ext cx="0" cy="773994"/>
          </a:xfrm>
          <a:prstGeom prst="line">
            <a:avLst/>
          </a:prstGeom>
          <a:ln w="76200">
            <a:solidFill>
              <a:srgbClr val="00B27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283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Rectangle 66"/>
          <p:cNvSpPr/>
          <p:nvPr/>
        </p:nvSpPr>
        <p:spPr>
          <a:xfrm>
            <a:off x="5009712" y="2278836"/>
            <a:ext cx="6858000" cy="2743200"/>
          </a:xfrm>
          <a:prstGeom prst="rect">
            <a:avLst/>
          </a:prstGeom>
          <a:solidFill>
            <a:srgbClr val="00B07B">
              <a:alpha val="75000"/>
            </a:srgbClr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5720" tIns="22860" rIns="45720" bIns="228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uk-UA" sz="1400" dirty="0">
              <a:solidFill>
                <a:schemeClr val="bg1"/>
              </a:solidFill>
            </a:endParaRPr>
          </a:p>
        </p:txBody>
      </p:sp>
      <p:sp>
        <p:nvSpPr>
          <p:cNvPr id="66" name="Freeform 65"/>
          <p:cNvSpPr/>
          <p:nvPr/>
        </p:nvSpPr>
        <p:spPr>
          <a:xfrm>
            <a:off x="5009712" y="3652722"/>
            <a:ext cx="2286000" cy="1371600"/>
          </a:xfrm>
          <a:custGeom>
            <a:avLst/>
            <a:gdLst>
              <a:gd name="connsiteX0" fmla="*/ 0 w 4572000"/>
              <a:gd name="connsiteY0" fmla="*/ 0 h 2743200"/>
              <a:gd name="connsiteX1" fmla="*/ 4572000 w 4572000"/>
              <a:gd name="connsiteY1" fmla="*/ 0 h 2743200"/>
              <a:gd name="connsiteX2" fmla="*/ 4572000 w 4572000"/>
              <a:gd name="connsiteY2" fmla="*/ 2743200 h 2743200"/>
              <a:gd name="connsiteX3" fmla="*/ 0 w 4572000"/>
              <a:gd name="connsiteY3" fmla="*/ 2743200 h 2743200"/>
              <a:gd name="connsiteX4" fmla="*/ 0 w 4572000"/>
              <a:gd name="connsiteY4" fmla="*/ 1748790 h 2743200"/>
              <a:gd name="connsiteX5" fmla="*/ 269328 w 4572000"/>
              <a:gd name="connsiteY5" fmla="*/ 1371600 h 2743200"/>
              <a:gd name="connsiteX6" fmla="*/ 0 w 4572000"/>
              <a:gd name="connsiteY6" fmla="*/ 994410 h 2743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72000" h="2743200">
                <a:moveTo>
                  <a:pt x="0" y="0"/>
                </a:moveTo>
                <a:lnTo>
                  <a:pt x="4572000" y="0"/>
                </a:lnTo>
                <a:lnTo>
                  <a:pt x="4572000" y="2743200"/>
                </a:lnTo>
                <a:lnTo>
                  <a:pt x="0" y="2743200"/>
                </a:lnTo>
                <a:lnTo>
                  <a:pt x="0" y="1748790"/>
                </a:lnTo>
                <a:lnTo>
                  <a:pt x="269328" y="1371600"/>
                </a:lnTo>
                <a:lnTo>
                  <a:pt x="0" y="994410"/>
                </a:lnTo>
                <a:close/>
              </a:path>
            </a:pathLst>
          </a:custGeom>
          <a:solidFill>
            <a:srgbClr val="535766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5720" tIns="22860" rIns="45720" bIns="228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uk-UA" sz="1400">
              <a:solidFill>
                <a:schemeClr val="tx1"/>
              </a:solidFill>
            </a:endParaRPr>
          </a:p>
        </p:txBody>
      </p:sp>
      <p:sp>
        <p:nvSpPr>
          <p:cNvPr id="70" name="Freeform 69"/>
          <p:cNvSpPr/>
          <p:nvPr/>
        </p:nvSpPr>
        <p:spPr>
          <a:xfrm rot="10800000">
            <a:off x="7295712" y="2279979"/>
            <a:ext cx="2286000" cy="1371600"/>
          </a:xfrm>
          <a:custGeom>
            <a:avLst/>
            <a:gdLst>
              <a:gd name="connsiteX0" fmla="*/ 0 w 4572000"/>
              <a:gd name="connsiteY0" fmla="*/ 0 h 2743200"/>
              <a:gd name="connsiteX1" fmla="*/ 4572000 w 4572000"/>
              <a:gd name="connsiteY1" fmla="*/ 0 h 2743200"/>
              <a:gd name="connsiteX2" fmla="*/ 4572000 w 4572000"/>
              <a:gd name="connsiteY2" fmla="*/ 2743200 h 2743200"/>
              <a:gd name="connsiteX3" fmla="*/ 0 w 4572000"/>
              <a:gd name="connsiteY3" fmla="*/ 2743200 h 2743200"/>
              <a:gd name="connsiteX4" fmla="*/ 0 w 4572000"/>
              <a:gd name="connsiteY4" fmla="*/ 1748790 h 2743200"/>
              <a:gd name="connsiteX5" fmla="*/ 269328 w 4572000"/>
              <a:gd name="connsiteY5" fmla="*/ 1371600 h 2743200"/>
              <a:gd name="connsiteX6" fmla="*/ 0 w 4572000"/>
              <a:gd name="connsiteY6" fmla="*/ 994410 h 2743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72000" h="2743200">
                <a:moveTo>
                  <a:pt x="0" y="0"/>
                </a:moveTo>
                <a:lnTo>
                  <a:pt x="4572000" y="0"/>
                </a:lnTo>
                <a:lnTo>
                  <a:pt x="4572000" y="2743200"/>
                </a:lnTo>
                <a:lnTo>
                  <a:pt x="0" y="2743200"/>
                </a:lnTo>
                <a:lnTo>
                  <a:pt x="0" y="1748790"/>
                </a:lnTo>
                <a:lnTo>
                  <a:pt x="269328" y="1371600"/>
                </a:lnTo>
                <a:lnTo>
                  <a:pt x="0" y="994410"/>
                </a:lnTo>
                <a:close/>
              </a:path>
            </a:pathLst>
          </a:custGeom>
          <a:solidFill>
            <a:srgbClr val="535766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5720" tIns="22860" rIns="45720" bIns="228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uk-UA" sz="1400">
              <a:solidFill>
                <a:schemeClr val="tx1"/>
              </a:solidFill>
            </a:endParaRPr>
          </a:p>
        </p:txBody>
      </p:sp>
      <p:sp>
        <p:nvSpPr>
          <p:cNvPr id="69" name="Freeform 68"/>
          <p:cNvSpPr/>
          <p:nvPr/>
        </p:nvSpPr>
        <p:spPr>
          <a:xfrm>
            <a:off x="9581712" y="3652722"/>
            <a:ext cx="2286000" cy="1371600"/>
          </a:xfrm>
          <a:custGeom>
            <a:avLst/>
            <a:gdLst>
              <a:gd name="connsiteX0" fmla="*/ 0 w 4572000"/>
              <a:gd name="connsiteY0" fmla="*/ 0 h 2743200"/>
              <a:gd name="connsiteX1" fmla="*/ 4572000 w 4572000"/>
              <a:gd name="connsiteY1" fmla="*/ 0 h 2743200"/>
              <a:gd name="connsiteX2" fmla="*/ 4572000 w 4572000"/>
              <a:gd name="connsiteY2" fmla="*/ 2743200 h 2743200"/>
              <a:gd name="connsiteX3" fmla="*/ 0 w 4572000"/>
              <a:gd name="connsiteY3" fmla="*/ 2743200 h 2743200"/>
              <a:gd name="connsiteX4" fmla="*/ 0 w 4572000"/>
              <a:gd name="connsiteY4" fmla="*/ 1748790 h 2743200"/>
              <a:gd name="connsiteX5" fmla="*/ 269328 w 4572000"/>
              <a:gd name="connsiteY5" fmla="*/ 1371600 h 2743200"/>
              <a:gd name="connsiteX6" fmla="*/ 0 w 4572000"/>
              <a:gd name="connsiteY6" fmla="*/ 994410 h 2743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72000" h="2743200">
                <a:moveTo>
                  <a:pt x="0" y="0"/>
                </a:moveTo>
                <a:lnTo>
                  <a:pt x="4572000" y="0"/>
                </a:lnTo>
                <a:lnTo>
                  <a:pt x="4572000" y="2743200"/>
                </a:lnTo>
                <a:lnTo>
                  <a:pt x="0" y="2743200"/>
                </a:lnTo>
                <a:lnTo>
                  <a:pt x="0" y="1748790"/>
                </a:lnTo>
                <a:lnTo>
                  <a:pt x="269328" y="1371600"/>
                </a:lnTo>
                <a:lnTo>
                  <a:pt x="0" y="994410"/>
                </a:lnTo>
                <a:close/>
              </a:path>
            </a:pathLst>
          </a:custGeom>
          <a:solidFill>
            <a:srgbClr val="535766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5720" tIns="22860" rIns="45720" bIns="228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uk-UA" sz="1400">
              <a:solidFill>
                <a:schemeClr val="tx1"/>
              </a:solidFill>
            </a:endParaRPr>
          </a:p>
        </p:txBody>
      </p:sp>
      <p:grpSp>
        <p:nvGrpSpPr>
          <p:cNvPr id="60" name="Group 59"/>
          <p:cNvGrpSpPr/>
          <p:nvPr/>
        </p:nvGrpSpPr>
        <p:grpSpPr>
          <a:xfrm>
            <a:off x="9704818" y="3705168"/>
            <a:ext cx="2162894" cy="984839"/>
            <a:chOff x="4818212" y="5201450"/>
            <a:chExt cx="4325788" cy="1969678"/>
          </a:xfrm>
        </p:grpSpPr>
        <p:sp>
          <p:nvSpPr>
            <p:cNvPr id="61" name="Rectangle 60"/>
            <p:cNvSpPr/>
            <p:nvPr/>
          </p:nvSpPr>
          <p:spPr>
            <a:xfrm>
              <a:off x="4846366" y="6167776"/>
              <a:ext cx="3739304" cy="10033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330" dirty="0">
                  <a:solidFill>
                    <a:schemeClr val="bg1"/>
                  </a:solidFill>
                  <a:latin typeface="PF DinText Pro" panose="02000506020000020004" pitchFamily="2" charset="0"/>
                </a:rPr>
                <a:t>Για ξενοδοχεία &amp; Ταξιδιωτικά γραφεία</a:t>
              </a:r>
              <a:endParaRPr lang="en-US" sz="1330" dirty="0">
                <a:solidFill>
                  <a:schemeClr val="bg1"/>
                </a:solidFill>
                <a:latin typeface="PF DinText Pro" panose="02000506020000020004" pitchFamily="2" charset="0"/>
              </a:endParaRPr>
            </a:p>
          </p:txBody>
        </p:sp>
        <p:sp>
          <p:nvSpPr>
            <p:cNvPr id="62" name="Rectangle 61"/>
            <p:cNvSpPr/>
            <p:nvPr/>
          </p:nvSpPr>
          <p:spPr>
            <a:xfrm>
              <a:off x="4818212" y="5201450"/>
              <a:ext cx="4325788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600" b="1" dirty="0">
                  <a:solidFill>
                    <a:schemeClr val="bg1"/>
                  </a:solidFill>
                  <a:latin typeface="PF DinText Pro" panose="02000506020000020004" pitchFamily="2" charset="0"/>
                </a:rPr>
                <a:t>Συστήματα κρατήσεων</a:t>
              </a:r>
            </a:p>
          </p:txBody>
        </p:sp>
      </p:grpSp>
      <p:grpSp>
        <p:nvGrpSpPr>
          <p:cNvPr id="28" name="Group 59">
            <a:extLst>
              <a:ext uri="{FF2B5EF4-FFF2-40B4-BE49-F238E27FC236}">
                <a16:creationId xmlns:a16="http://schemas.microsoft.com/office/drawing/2014/main" id="{69BFCF56-D507-6ED8-EA8D-AD12B09CE2A2}"/>
              </a:ext>
            </a:extLst>
          </p:cNvPr>
          <p:cNvGrpSpPr/>
          <p:nvPr/>
        </p:nvGrpSpPr>
        <p:grpSpPr>
          <a:xfrm>
            <a:off x="7418818" y="3694987"/>
            <a:ext cx="2162894" cy="1255845"/>
            <a:chOff x="4695106" y="5317442"/>
            <a:chExt cx="4325788" cy="2511690"/>
          </a:xfrm>
        </p:grpSpPr>
        <p:sp>
          <p:nvSpPr>
            <p:cNvPr id="29" name="Rectangle 60">
              <a:extLst>
                <a:ext uri="{FF2B5EF4-FFF2-40B4-BE49-F238E27FC236}">
                  <a16:creationId xmlns:a16="http://schemas.microsoft.com/office/drawing/2014/main" id="{F1F3749F-60F1-6437-82BC-EC614E068EDA}"/>
                </a:ext>
              </a:extLst>
            </p:cNvPr>
            <p:cNvSpPr/>
            <p:nvPr/>
          </p:nvSpPr>
          <p:spPr>
            <a:xfrm>
              <a:off x="4695106" y="6416438"/>
              <a:ext cx="3739304" cy="141269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330" dirty="0">
                  <a:solidFill>
                    <a:schemeClr val="bg1"/>
                  </a:solidFill>
                  <a:latin typeface="PF DinText Pro" panose="02000506020000020004" pitchFamily="2" charset="0"/>
                </a:rPr>
                <a:t>Εφαρμογές για ψηφιακές εκδηλώσεις, </a:t>
              </a:r>
              <a:r>
                <a:rPr lang="en-US" sz="1330" dirty="0">
                  <a:solidFill>
                    <a:schemeClr val="bg1"/>
                  </a:solidFill>
                  <a:latin typeface="PF DinText Pro" panose="02000506020000020004" pitchFamily="2" charset="0"/>
                </a:rPr>
                <a:t>LMS </a:t>
              </a:r>
              <a:r>
                <a:rPr lang="el-GR" sz="1330" dirty="0">
                  <a:solidFill>
                    <a:schemeClr val="bg1"/>
                  </a:solidFill>
                  <a:latin typeface="PF DinText Pro" panose="02000506020000020004" pitchFamily="2" charset="0"/>
                </a:rPr>
                <a:t>πλατφόρμες</a:t>
              </a:r>
              <a:endParaRPr lang="en-US" sz="1330" dirty="0">
                <a:solidFill>
                  <a:schemeClr val="bg1"/>
                </a:solidFill>
                <a:latin typeface="PF DinText Pro" panose="02000506020000020004" pitchFamily="2" charset="0"/>
              </a:endParaRPr>
            </a:p>
          </p:txBody>
        </p:sp>
        <p:sp>
          <p:nvSpPr>
            <p:cNvPr id="30" name="Rectangle 61">
              <a:extLst>
                <a:ext uri="{FF2B5EF4-FFF2-40B4-BE49-F238E27FC236}">
                  <a16:creationId xmlns:a16="http://schemas.microsoft.com/office/drawing/2014/main" id="{DAA71A7B-51C7-02E2-FE99-CAA8D128CD9D}"/>
                </a:ext>
              </a:extLst>
            </p:cNvPr>
            <p:cNvSpPr/>
            <p:nvPr/>
          </p:nvSpPr>
          <p:spPr>
            <a:xfrm>
              <a:off x="4695106" y="5317442"/>
              <a:ext cx="4325788" cy="116955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600" b="1" dirty="0">
                  <a:solidFill>
                    <a:schemeClr val="bg1"/>
                  </a:solidFill>
                  <a:latin typeface="PF DinText Pro" panose="02000506020000020004" pitchFamily="2" charset="0"/>
                </a:rPr>
                <a:t>Συστήματα </a:t>
              </a:r>
              <a:r>
                <a:rPr lang="en-US" sz="1600" b="1" dirty="0">
                  <a:solidFill>
                    <a:schemeClr val="bg1"/>
                  </a:solidFill>
                  <a:latin typeface="PF DinText Pro" panose="02000506020000020004" pitchFamily="2" charset="0"/>
                </a:rPr>
                <a:t>Marketing</a:t>
              </a:r>
            </a:p>
            <a:p>
              <a:r>
                <a:rPr lang="en-US" sz="1600" b="1" dirty="0">
                  <a:solidFill>
                    <a:schemeClr val="bg1"/>
                  </a:solidFill>
                  <a:latin typeface="PF DinText Pro" panose="02000506020000020004" pitchFamily="2" charset="0"/>
                </a:rPr>
                <a:t>&amp; </a:t>
              </a:r>
              <a:r>
                <a:rPr lang="el-GR" sz="1600" b="1" dirty="0">
                  <a:solidFill>
                    <a:schemeClr val="bg1"/>
                  </a:solidFill>
                  <a:latin typeface="PF DinText Pro" panose="02000506020000020004" pitchFamily="2" charset="0"/>
                </a:rPr>
                <a:t>εκπαίδευσης</a:t>
              </a:r>
            </a:p>
          </p:txBody>
        </p:sp>
      </p:grpSp>
      <p:grpSp>
        <p:nvGrpSpPr>
          <p:cNvPr id="32" name="Group 59">
            <a:extLst>
              <a:ext uri="{FF2B5EF4-FFF2-40B4-BE49-F238E27FC236}">
                <a16:creationId xmlns:a16="http://schemas.microsoft.com/office/drawing/2014/main" id="{F0238544-8677-6A55-321B-1569B2CCD59C}"/>
              </a:ext>
            </a:extLst>
          </p:cNvPr>
          <p:cNvGrpSpPr/>
          <p:nvPr/>
        </p:nvGrpSpPr>
        <p:grpSpPr>
          <a:xfrm>
            <a:off x="9643265" y="2388300"/>
            <a:ext cx="2162894" cy="993786"/>
            <a:chOff x="4695106" y="5432218"/>
            <a:chExt cx="4325788" cy="1987572"/>
          </a:xfrm>
        </p:grpSpPr>
        <p:sp>
          <p:nvSpPr>
            <p:cNvPr id="33" name="Rectangle 60">
              <a:extLst>
                <a:ext uri="{FF2B5EF4-FFF2-40B4-BE49-F238E27FC236}">
                  <a16:creationId xmlns:a16="http://schemas.microsoft.com/office/drawing/2014/main" id="{E8DC4FCD-B1FE-1A79-96B5-677AE6853088}"/>
                </a:ext>
              </a:extLst>
            </p:cNvPr>
            <p:cNvSpPr/>
            <p:nvPr/>
          </p:nvSpPr>
          <p:spPr>
            <a:xfrm>
              <a:off x="4695106" y="6416438"/>
              <a:ext cx="3739304" cy="10033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330" dirty="0">
                  <a:solidFill>
                    <a:schemeClr val="bg1"/>
                  </a:solidFill>
                  <a:latin typeface="PF DinText Pro" panose="02000506020000020004" pitchFamily="2" charset="0"/>
                </a:rPr>
                <a:t>Συστήματα ιχνηλασιμότητας </a:t>
              </a:r>
              <a:endParaRPr lang="en-US" sz="1330" dirty="0">
                <a:solidFill>
                  <a:schemeClr val="bg1"/>
                </a:solidFill>
                <a:latin typeface="PF DinText Pro" panose="02000506020000020004" pitchFamily="2" charset="0"/>
              </a:endParaRPr>
            </a:p>
          </p:txBody>
        </p:sp>
        <p:sp>
          <p:nvSpPr>
            <p:cNvPr id="34" name="Rectangle 61">
              <a:extLst>
                <a:ext uri="{FF2B5EF4-FFF2-40B4-BE49-F238E27FC236}">
                  <a16:creationId xmlns:a16="http://schemas.microsoft.com/office/drawing/2014/main" id="{37456D32-BCFA-452A-32B0-9BA6B858DCFB}"/>
                </a:ext>
              </a:extLst>
            </p:cNvPr>
            <p:cNvSpPr/>
            <p:nvPr/>
          </p:nvSpPr>
          <p:spPr>
            <a:xfrm>
              <a:off x="4695106" y="5432218"/>
              <a:ext cx="4325788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600" b="1" dirty="0">
                  <a:solidFill>
                    <a:schemeClr val="bg1"/>
                  </a:solidFill>
                  <a:latin typeface="PF DinText Pro" panose="02000506020000020004" pitchFamily="2" charset="0"/>
                </a:rPr>
                <a:t>Ψηφιακή Γεωργία</a:t>
              </a:r>
            </a:p>
          </p:txBody>
        </p:sp>
      </p:grpSp>
      <p:grpSp>
        <p:nvGrpSpPr>
          <p:cNvPr id="37" name="Group 59">
            <a:extLst>
              <a:ext uri="{FF2B5EF4-FFF2-40B4-BE49-F238E27FC236}">
                <a16:creationId xmlns:a16="http://schemas.microsoft.com/office/drawing/2014/main" id="{9D554141-434F-594A-52AE-12BA4125C1D2}"/>
              </a:ext>
            </a:extLst>
          </p:cNvPr>
          <p:cNvGrpSpPr/>
          <p:nvPr/>
        </p:nvGrpSpPr>
        <p:grpSpPr>
          <a:xfrm>
            <a:off x="7418818" y="2355295"/>
            <a:ext cx="2162894" cy="1255845"/>
            <a:chOff x="4695106" y="5317442"/>
            <a:chExt cx="4325788" cy="2511690"/>
          </a:xfrm>
        </p:grpSpPr>
        <p:sp>
          <p:nvSpPr>
            <p:cNvPr id="39" name="Rectangle 60">
              <a:extLst>
                <a:ext uri="{FF2B5EF4-FFF2-40B4-BE49-F238E27FC236}">
                  <a16:creationId xmlns:a16="http://schemas.microsoft.com/office/drawing/2014/main" id="{DCA06C98-7EA0-CA6B-192D-DCDA7D2CB8AC}"/>
                </a:ext>
              </a:extLst>
            </p:cNvPr>
            <p:cNvSpPr/>
            <p:nvPr/>
          </p:nvSpPr>
          <p:spPr>
            <a:xfrm>
              <a:off x="4695106" y="6416438"/>
              <a:ext cx="3909440" cy="141269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330" dirty="0">
                  <a:solidFill>
                    <a:schemeClr val="bg1"/>
                  </a:solidFill>
                  <a:latin typeface="PF DinText Pro" panose="02000506020000020004" pitchFamily="2" charset="0"/>
                </a:rPr>
                <a:t>Ιστοσελίδες</a:t>
              </a:r>
            </a:p>
            <a:p>
              <a:r>
                <a:rPr lang="en-US" sz="1330" dirty="0">
                  <a:solidFill>
                    <a:schemeClr val="bg1"/>
                  </a:solidFill>
                  <a:latin typeface="PF DinText Pro" panose="02000506020000020004" pitchFamily="2" charset="0"/>
                </a:rPr>
                <a:t>E-shops</a:t>
              </a:r>
            </a:p>
            <a:p>
              <a:r>
                <a:rPr lang="en-US" sz="1330" dirty="0">
                  <a:solidFill>
                    <a:schemeClr val="bg1"/>
                  </a:solidFill>
                  <a:latin typeface="PF DinText Pro" panose="02000506020000020004" pitchFamily="2" charset="0"/>
                </a:rPr>
                <a:t>Marketplaces (B2B, B2C)</a:t>
              </a:r>
            </a:p>
          </p:txBody>
        </p:sp>
        <p:sp>
          <p:nvSpPr>
            <p:cNvPr id="41" name="Rectangle 61">
              <a:extLst>
                <a:ext uri="{FF2B5EF4-FFF2-40B4-BE49-F238E27FC236}">
                  <a16:creationId xmlns:a16="http://schemas.microsoft.com/office/drawing/2014/main" id="{3A9675E9-861F-195D-2048-B9F6D0C63F23}"/>
                </a:ext>
              </a:extLst>
            </p:cNvPr>
            <p:cNvSpPr/>
            <p:nvPr/>
          </p:nvSpPr>
          <p:spPr>
            <a:xfrm>
              <a:off x="4695106" y="5317442"/>
              <a:ext cx="4325788" cy="116955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600" b="1" dirty="0">
                  <a:solidFill>
                    <a:schemeClr val="bg1"/>
                  </a:solidFill>
                  <a:latin typeface="PF DinText Pro" panose="02000506020000020004" pitchFamily="2" charset="0"/>
                </a:rPr>
                <a:t>Εφαρμογές διαδικτύου</a:t>
              </a:r>
            </a:p>
          </p:txBody>
        </p:sp>
      </p:grpSp>
      <p:grpSp>
        <p:nvGrpSpPr>
          <p:cNvPr id="43" name="Group 59">
            <a:extLst>
              <a:ext uri="{FF2B5EF4-FFF2-40B4-BE49-F238E27FC236}">
                <a16:creationId xmlns:a16="http://schemas.microsoft.com/office/drawing/2014/main" id="{ECDE2E11-21BE-1567-F1B7-01E96585469E}"/>
              </a:ext>
            </a:extLst>
          </p:cNvPr>
          <p:cNvGrpSpPr/>
          <p:nvPr/>
        </p:nvGrpSpPr>
        <p:grpSpPr>
          <a:xfrm>
            <a:off x="5194371" y="3708885"/>
            <a:ext cx="2162894" cy="1255845"/>
            <a:chOff x="4695106" y="5317442"/>
            <a:chExt cx="4325788" cy="2511690"/>
          </a:xfrm>
        </p:grpSpPr>
        <p:sp>
          <p:nvSpPr>
            <p:cNvPr id="44" name="Rectangle 60">
              <a:extLst>
                <a:ext uri="{FF2B5EF4-FFF2-40B4-BE49-F238E27FC236}">
                  <a16:creationId xmlns:a16="http://schemas.microsoft.com/office/drawing/2014/main" id="{0388AE57-CF2A-A05B-A390-15A3A4381F6A}"/>
                </a:ext>
              </a:extLst>
            </p:cNvPr>
            <p:cNvSpPr/>
            <p:nvPr/>
          </p:nvSpPr>
          <p:spPr>
            <a:xfrm>
              <a:off x="4695106" y="6416438"/>
              <a:ext cx="3739304" cy="141269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330" dirty="0">
                  <a:solidFill>
                    <a:schemeClr val="bg1"/>
                  </a:solidFill>
                  <a:latin typeface="PF DinText Pro" panose="02000506020000020004" pitchFamily="2" charset="0"/>
                </a:rPr>
                <a:t>ERP</a:t>
              </a:r>
            </a:p>
            <a:p>
              <a:r>
                <a:rPr lang="en-US" sz="1330" dirty="0">
                  <a:solidFill>
                    <a:schemeClr val="bg1"/>
                  </a:solidFill>
                  <a:latin typeface="PF DinText Pro" panose="02000506020000020004" pitchFamily="2" charset="0"/>
                </a:rPr>
                <a:t>CRM</a:t>
              </a:r>
            </a:p>
            <a:p>
              <a:r>
                <a:rPr lang="el-GR" sz="1330" dirty="0">
                  <a:solidFill>
                    <a:schemeClr val="bg1"/>
                  </a:solidFill>
                  <a:latin typeface="PF DinText Pro" panose="02000506020000020004" pitchFamily="2" charset="0"/>
                </a:rPr>
                <a:t>Παραγωγής</a:t>
              </a:r>
              <a:endParaRPr lang="en-US" sz="1330" dirty="0">
                <a:solidFill>
                  <a:schemeClr val="bg1"/>
                </a:solidFill>
                <a:latin typeface="PF DinText Pro" panose="02000506020000020004" pitchFamily="2" charset="0"/>
              </a:endParaRPr>
            </a:p>
          </p:txBody>
        </p:sp>
        <p:sp>
          <p:nvSpPr>
            <p:cNvPr id="45" name="Rectangle 61">
              <a:extLst>
                <a:ext uri="{FF2B5EF4-FFF2-40B4-BE49-F238E27FC236}">
                  <a16:creationId xmlns:a16="http://schemas.microsoft.com/office/drawing/2014/main" id="{9B1D559B-6A61-E3EF-2316-7D35C567886F}"/>
                </a:ext>
              </a:extLst>
            </p:cNvPr>
            <p:cNvSpPr/>
            <p:nvPr/>
          </p:nvSpPr>
          <p:spPr>
            <a:xfrm>
              <a:off x="4695106" y="5317442"/>
              <a:ext cx="4325788" cy="116955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600" b="1" dirty="0">
                  <a:solidFill>
                    <a:schemeClr val="bg1"/>
                  </a:solidFill>
                  <a:latin typeface="PF DinText Pro" panose="02000506020000020004" pitchFamily="2" charset="0"/>
                </a:rPr>
                <a:t>Συστήματα μηχανογράφησης</a:t>
              </a:r>
            </a:p>
          </p:txBody>
        </p:sp>
      </p:grpSp>
      <p:sp>
        <p:nvSpPr>
          <p:cNvPr id="47" name="Rectangle 61">
            <a:extLst>
              <a:ext uri="{FF2B5EF4-FFF2-40B4-BE49-F238E27FC236}">
                <a16:creationId xmlns:a16="http://schemas.microsoft.com/office/drawing/2014/main" id="{108FB552-8F3D-D8E1-F208-C4A12EEF2C3C}"/>
              </a:ext>
            </a:extLst>
          </p:cNvPr>
          <p:cNvSpPr/>
          <p:nvPr/>
        </p:nvSpPr>
        <p:spPr>
          <a:xfrm>
            <a:off x="1788993" y="3175099"/>
            <a:ext cx="216289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800" b="1" dirty="0">
                <a:solidFill>
                  <a:schemeClr val="bg1"/>
                </a:solidFill>
                <a:latin typeface="PF DinText Pro" panose="02000506020000020004" pitchFamily="2" charset="0"/>
              </a:rPr>
              <a:t>#</a:t>
            </a:r>
            <a:r>
              <a:rPr lang="en-US" sz="2800" b="1" dirty="0">
                <a:solidFill>
                  <a:schemeClr val="bg1"/>
                </a:solidFill>
                <a:latin typeface="PF DinText Pro" panose="02000506020000020004" pitchFamily="2" charset="0"/>
              </a:rPr>
              <a:t>ena</a:t>
            </a:r>
            <a:r>
              <a:rPr lang="en-US" sz="2800" dirty="0">
                <a:solidFill>
                  <a:schemeClr val="bg1"/>
                </a:solidFill>
                <a:latin typeface="PF DinText Pro" panose="02000506020000020004" pitchFamily="2" charset="0"/>
              </a:rPr>
              <a:t>digital</a:t>
            </a:r>
            <a:endParaRPr lang="el-GR" sz="2800" b="1" dirty="0">
              <a:solidFill>
                <a:schemeClr val="bg1"/>
              </a:solidFill>
              <a:latin typeface="PF DinText Pro" panose="02000506020000020004" pitchFamily="2" charset="0"/>
            </a:endParaRPr>
          </a:p>
        </p:txBody>
      </p:sp>
      <p:sp>
        <p:nvSpPr>
          <p:cNvPr id="48" name="Rectangle 66">
            <a:extLst>
              <a:ext uri="{FF2B5EF4-FFF2-40B4-BE49-F238E27FC236}">
                <a16:creationId xmlns:a16="http://schemas.microsoft.com/office/drawing/2014/main" id="{DF59EFEE-C453-3E8D-ADF8-CC860DA6C572}"/>
              </a:ext>
            </a:extLst>
          </p:cNvPr>
          <p:cNvSpPr/>
          <p:nvPr/>
        </p:nvSpPr>
        <p:spPr>
          <a:xfrm>
            <a:off x="206023" y="2278835"/>
            <a:ext cx="4572000" cy="1371601"/>
          </a:xfrm>
          <a:prstGeom prst="rect">
            <a:avLst/>
          </a:prstGeom>
          <a:solidFill>
            <a:srgbClr val="00B07B">
              <a:alpha val="75000"/>
            </a:srgbClr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5720" tIns="22860" rIns="45720" bIns="228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uk-UA" sz="1400">
              <a:solidFill>
                <a:schemeClr val="bg1"/>
              </a:solidFill>
            </a:endParaRPr>
          </a:p>
        </p:txBody>
      </p:sp>
      <p:sp>
        <p:nvSpPr>
          <p:cNvPr id="49" name="Freeform 68">
            <a:extLst>
              <a:ext uri="{FF2B5EF4-FFF2-40B4-BE49-F238E27FC236}">
                <a16:creationId xmlns:a16="http://schemas.microsoft.com/office/drawing/2014/main" id="{92A42741-6EC6-FA3E-646F-40509D172928}"/>
              </a:ext>
            </a:extLst>
          </p:cNvPr>
          <p:cNvSpPr/>
          <p:nvPr/>
        </p:nvSpPr>
        <p:spPr>
          <a:xfrm>
            <a:off x="2492022" y="2278836"/>
            <a:ext cx="2286000" cy="1374002"/>
          </a:xfrm>
          <a:custGeom>
            <a:avLst/>
            <a:gdLst>
              <a:gd name="connsiteX0" fmla="*/ 0 w 4572000"/>
              <a:gd name="connsiteY0" fmla="*/ 0 h 2743200"/>
              <a:gd name="connsiteX1" fmla="*/ 4572000 w 4572000"/>
              <a:gd name="connsiteY1" fmla="*/ 0 h 2743200"/>
              <a:gd name="connsiteX2" fmla="*/ 4572000 w 4572000"/>
              <a:gd name="connsiteY2" fmla="*/ 2743200 h 2743200"/>
              <a:gd name="connsiteX3" fmla="*/ 0 w 4572000"/>
              <a:gd name="connsiteY3" fmla="*/ 2743200 h 2743200"/>
              <a:gd name="connsiteX4" fmla="*/ 0 w 4572000"/>
              <a:gd name="connsiteY4" fmla="*/ 1748790 h 2743200"/>
              <a:gd name="connsiteX5" fmla="*/ 269328 w 4572000"/>
              <a:gd name="connsiteY5" fmla="*/ 1371600 h 2743200"/>
              <a:gd name="connsiteX6" fmla="*/ 0 w 4572000"/>
              <a:gd name="connsiteY6" fmla="*/ 994410 h 2743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72000" h="2743200">
                <a:moveTo>
                  <a:pt x="0" y="0"/>
                </a:moveTo>
                <a:lnTo>
                  <a:pt x="4572000" y="0"/>
                </a:lnTo>
                <a:lnTo>
                  <a:pt x="4572000" y="2743200"/>
                </a:lnTo>
                <a:lnTo>
                  <a:pt x="0" y="2743200"/>
                </a:lnTo>
                <a:lnTo>
                  <a:pt x="0" y="1748790"/>
                </a:lnTo>
                <a:lnTo>
                  <a:pt x="269328" y="1371600"/>
                </a:lnTo>
                <a:lnTo>
                  <a:pt x="0" y="994410"/>
                </a:lnTo>
                <a:close/>
              </a:path>
            </a:pathLst>
          </a:custGeom>
          <a:solidFill>
            <a:srgbClr val="535766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5720" tIns="22860" rIns="45720" bIns="228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uk-UA" sz="1400">
              <a:solidFill>
                <a:srgbClr val="00B07B"/>
              </a:solidFill>
            </a:endParaRPr>
          </a:p>
        </p:txBody>
      </p:sp>
      <p:grpSp>
        <p:nvGrpSpPr>
          <p:cNvPr id="51" name="Group 59">
            <a:extLst>
              <a:ext uri="{FF2B5EF4-FFF2-40B4-BE49-F238E27FC236}">
                <a16:creationId xmlns:a16="http://schemas.microsoft.com/office/drawing/2014/main" id="{5212ED0B-76DB-C424-3215-1D256C5F0443}"/>
              </a:ext>
            </a:extLst>
          </p:cNvPr>
          <p:cNvGrpSpPr/>
          <p:nvPr/>
        </p:nvGrpSpPr>
        <p:grpSpPr>
          <a:xfrm>
            <a:off x="2599571" y="2336712"/>
            <a:ext cx="2162894" cy="1255845"/>
            <a:chOff x="4695106" y="5317442"/>
            <a:chExt cx="4325788" cy="2511690"/>
          </a:xfrm>
        </p:grpSpPr>
        <p:sp>
          <p:nvSpPr>
            <p:cNvPr id="52" name="Rectangle 60">
              <a:extLst>
                <a:ext uri="{FF2B5EF4-FFF2-40B4-BE49-F238E27FC236}">
                  <a16:creationId xmlns:a16="http://schemas.microsoft.com/office/drawing/2014/main" id="{DB7E407C-5A2B-ED86-67DA-A410AD43C62E}"/>
                </a:ext>
              </a:extLst>
            </p:cNvPr>
            <p:cNvSpPr/>
            <p:nvPr/>
          </p:nvSpPr>
          <p:spPr>
            <a:xfrm>
              <a:off x="4695106" y="6416438"/>
              <a:ext cx="3739304" cy="141269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330" dirty="0">
                  <a:solidFill>
                    <a:schemeClr val="bg1"/>
                  </a:solidFill>
                  <a:latin typeface="PF DinText Pro" panose="02000506020000020004" pitchFamily="2" charset="0"/>
                </a:rPr>
                <a:t>Δια ζώσης, ψηφιακών και υβριδικών εταιρικών και άλλων εκδηλώσεων</a:t>
              </a:r>
              <a:endParaRPr lang="en-US" sz="1330" dirty="0">
                <a:solidFill>
                  <a:schemeClr val="bg1"/>
                </a:solidFill>
                <a:latin typeface="PF DinText Pro" panose="02000506020000020004" pitchFamily="2" charset="0"/>
              </a:endParaRPr>
            </a:p>
          </p:txBody>
        </p:sp>
        <p:sp>
          <p:nvSpPr>
            <p:cNvPr id="53" name="Rectangle 61">
              <a:extLst>
                <a:ext uri="{FF2B5EF4-FFF2-40B4-BE49-F238E27FC236}">
                  <a16:creationId xmlns:a16="http://schemas.microsoft.com/office/drawing/2014/main" id="{8DCA963E-AF5C-2BE7-0F4C-5131C5E79EC5}"/>
                </a:ext>
              </a:extLst>
            </p:cNvPr>
            <p:cNvSpPr/>
            <p:nvPr/>
          </p:nvSpPr>
          <p:spPr>
            <a:xfrm>
              <a:off x="4695106" y="5317442"/>
              <a:ext cx="4325788" cy="116955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600" b="1" dirty="0">
                  <a:solidFill>
                    <a:schemeClr val="bg1"/>
                  </a:solidFill>
                  <a:latin typeface="PF DinText Pro" panose="02000506020000020004" pitchFamily="2" charset="0"/>
                </a:rPr>
                <a:t>Σχεδιασμός &amp; υλοποίηση</a:t>
              </a:r>
            </a:p>
          </p:txBody>
        </p:sp>
      </p:grpSp>
      <p:sp>
        <p:nvSpPr>
          <p:cNvPr id="54" name="Rectangle 61">
            <a:extLst>
              <a:ext uri="{FF2B5EF4-FFF2-40B4-BE49-F238E27FC236}">
                <a16:creationId xmlns:a16="http://schemas.microsoft.com/office/drawing/2014/main" id="{3AA5E04A-73D3-63DE-475D-69413FE30953}"/>
              </a:ext>
            </a:extLst>
          </p:cNvPr>
          <p:cNvSpPr/>
          <p:nvPr/>
        </p:nvSpPr>
        <p:spPr>
          <a:xfrm>
            <a:off x="436676" y="2703025"/>
            <a:ext cx="216289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800" b="1" dirty="0">
                <a:solidFill>
                  <a:schemeClr val="bg1"/>
                </a:solidFill>
                <a:latin typeface="PF DinText Pro" panose="02000506020000020004" pitchFamily="2" charset="0"/>
              </a:rPr>
              <a:t>#</a:t>
            </a:r>
            <a:r>
              <a:rPr lang="en-US" sz="2800" b="1" dirty="0">
                <a:solidFill>
                  <a:schemeClr val="bg1"/>
                </a:solidFill>
                <a:latin typeface="PF DinText Pro" panose="02000506020000020004" pitchFamily="2" charset="0"/>
              </a:rPr>
              <a:t>ena</a:t>
            </a:r>
            <a:r>
              <a:rPr lang="en-US" sz="2800" dirty="0">
                <a:solidFill>
                  <a:schemeClr val="bg1"/>
                </a:solidFill>
                <a:latin typeface="PF DinText Pro" panose="02000506020000020004" pitchFamily="2" charset="0"/>
              </a:rPr>
              <a:t>events</a:t>
            </a:r>
            <a:endParaRPr lang="el-GR" sz="2800" dirty="0">
              <a:solidFill>
                <a:schemeClr val="bg1"/>
              </a:solidFill>
              <a:latin typeface="PF DinText Pro" panose="02000506020000020004" pitchFamily="2" charset="0"/>
            </a:endParaRPr>
          </a:p>
        </p:txBody>
      </p:sp>
      <p:pic>
        <p:nvPicPr>
          <p:cNvPr id="73" name="Εικόνα 72">
            <a:extLst>
              <a:ext uri="{FF2B5EF4-FFF2-40B4-BE49-F238E27FC236}">
                <a16:creationId xmlns:a16="http://schemas.microsoft.com/office/drawing/2014/main" id="{6B0CFFC9-65D4-4140-432C-E9DD757B852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73" y="5930901"/>
            <a:ext cx="1120128" cy="812800"/>
          </a:xfrm>
          <a:prstGeom prst="rect">
            <a:avLst/>
          </a:prstGeom>
        </p:spPr>
      </p:pic>
      <p:sp>
        <p:nvSpPr>
          <p:cNvPr id="75" name="Google Shape;5650;p123">
            <a:extLst>
              <a:ext uri="{FF2B5EF4-FFF2-40B4-BE49-F238E27FC236}">
                <a16:creationId xmlns:a16="http://schemas.microsoft.com/office/drawing/2014/main" id="{18E046BF-F0B6-AD12-3B44-30C076026FC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40862" y="374245"/>
            <a:ext cx="3967105" cy="892526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60950" tIns="30467" rIns="60950" bIns="30467" rtlCol="0" anchor="t" anchorCtr="0">
            <a:spAutoFit/>
          </a:bodyPr>
          <a:lstStyle/>
          <a:p>
            <a:r>
              <a:rPr lang="el-GR" sz="3000" dirty="0">
                <a:latin typeface="PF DinText Pro" panose="02000506020000020004" pitchFamily="2" charset="0"/>
              </a:rPr>
              <a:t>οι</a:t>
            </a:r>
            <a:br>
              <a:rPr lang="en-US" sz="3000" dirty="0">
                <a:latin typeface="PF DinText Pro" panose="02000506020000020004" pitchFamily="2" charset="0"/>
              </a:rPr>
            </a:br>
            <a:r>
              <a:rPr lang="el-GR" sz="3000" dirty="0">
                <a:solidFill>
                  <a:srgbClr val="00B07B"/>
                </a:solidFill>
                <a:latin typeface="PF DinText Pro" panose="02000506020000020004" pitchFamily="2" charset="0"/>
              </a:rPr>
              <a:t>νέες μας υπηρεσίες</a:t>
            </a:r>
            <a:endParaRPr sz="3000" dirty="0">
              <a:solidFill>
                <a:srgbClr val="00B07B"/>
              </a:solidFill>
              <a:latin typeface="PF DinText Pro" panose="02000506020000020004" pitchFamily="2" charset="0"/>
            </a:endParaRPr>
          </a:p>
        </p:txBody>
      </p:sp>
      <p:cxnSp>
        <p:nvCxnSpPr>
          <p:cNvPr id="76" name="Ευθεία γραμμή σύνδεσης 75">
            <a:extLst>
              <a:ext uri="{FF2B5EF4-FFF2-40B4-BE49-F238E27FC236}">
                <a16:creationId xmlns:a16="http://schemas.microsoft.com/office/drawing/2014/main" id="{0F51CCA5-07B7-B66A-E745-0FD425E4916E}"/>
              </a:ext>
            </a:extLst>
          </p:cNvPr>
          <p:cNvCxnSpPr>
            <a:cxnSpLocks/>
          </p:cNvCxnSpPr>
          <p:nvPr/>
        </p:nvCxnSpPr>
        <p:spPr>
          <a:xfrm>
            <a:off x="468489" y="387291"/>
            <a:ext cx="0" cy="773994"/>
          </a:xfrm>
          <a:prstGeom prst="line">
            <a:avLst/>
          </a:prstGeom>
          <a:ln w="76200">
            <a:solidFill>
              <a:srgbClr val="00B27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61">
            <a:extLst>
              <a:ext uri="{FF2B5EF4-FFF2-40B4-BE49-F238E27FC236}">
                <a16:creationId xmlns:a16="http://schemas.microsoft.com/office/drawing/2014/main" id="{46CE1DEA-A676-53CC-65F9-EF0F12A9340B}"/>
              </a:ext>
            </a:extLst>
          </p:cNvPr>
          <p:cNvSpPr/>
          <p:nvPr/>
        </p:nvSpPr>
        <p:spPr>
          <a:xfrm>
            <a:off x="5225148" y="2716163"/>
            <a:ext cx="216289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800" b="1" dirty="0">
                <a:solidFill>
                  <a:schemeClr val="bg1"/>
                </a:solidFill>
                <a:latin typeface="PF DinText Pro" panose="02000506020000020004" pitchFamily="2" charset="0"/>
              </a:rPr>
              <a:t>#</a:t>
            </a:r>
            <a:r>
              <a:rPr lang="en-US" sz="2800" b="1" dirty="0">
                <a:solidFill>
                  <a:schemeClr val="bg1"/>
                </a:solidFill>
                <a:latin typeface="PF DinText Pro" panose="02000506020000020004" pitchFamily="2" charset="0"/>
              </a:rPr>
              <a:t>ena</a:t>
            </a:r>
            <a:r>
              <a:rPr lang="en-US" sz="2800" dirty="0">
                <a:solidFill>
                  <a:schemeClr val="bg1"/>
                </a:solidFill>
                <a:latin typeface="PF DinText Pro" panose="02000506020000020004" pitchFamily="2" charset="0"/>
              </a:rPr>
              <a:t>digital</a:t>
            </a:r>
            <a:endParaRPr lang="el-GR" sz="2800" dirty="0">
              <a:solidFill>
                <a:schemeClr val="bg1"/>
              </a:solidFill>
              <a:latin typeface="PF DinText Pro" panose="0200050602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1260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7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7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25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75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75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75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75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0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6" name="Google Shape;10366;p352"/>
          <p:cNvSpPr/>
          <p:nvPr/>
        </p:nvSpPr>
        <p:spPr>
          <a:xfrm>
            <a:off x="0" y="1600200"/>
            <a:ext cx="5486400" cy="3657600"/>
          </a:xfrm>
          <a:custGeom>
            <a:avLst/>
            <a:gdLst/>
            <a:ahLst/>
            <a:cxnLst/>
            <a:rect l="l" t="t" r="r" b="b"/>
            <a:pathLst>
              <a:path w="8229600" h="5486400" extrusionOk="0">
                <a:moveTo>
                  <a:pt x="0" y="0"/>
                </a:moveTo>
                <a:lnTo>
                  <a:pt x="5486400" y="0"/>
                </a:lnTo>
                <a:cubicBezTo>
                  <a:pt x="7001428" y="0"/>
                  <a:pt x="8229600" y="1228172"/>
                  <a:pt x="8229600" y="2743200"/>
                </a:cubicBezTo>
                <a:cubicBezTo>
                  <a:pt x="8229600" y="4258228"/>
                  <a:pt x="7001428" y="5486400"/>
                  <a:pt x="5486400" y="5486400"/>
                </a:cubicBezTo>
                <a:lnTo>
                  <a:pt x="0" y="5486400"/>
                </a:lnTo>
                <a:close/>
              </a:path>
            </a:pathLst>
          </a:custGeom>
          <a:solidFill>
            <a:srgbClr val="00B07B"/>
          </a:solidFill>
          <a:ln>
            <a:noFill/>
          </a:ln>
        </p:spPr>
        <p:txBody>
          <a:bodyPr spcFirstLastPara="1" wrap="square" lIns="60950" tIns="30467" rIns="60950" bIns="30467" anchor="ctr" anchorCtr="0">
            <a:noAutofit/>
          </a:bodyPr>
          <a:lstStyle/>
          <a:p>
            <a:pPr algn="ctr"/>
            <a:endParaRPr sz="1867">
              <a:solidFill>
                <a:srgbClr val="00B07B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0367" name="Google Shape;10367;p352"/>
          <p:cNvSpPr/>
          <p:nvPr/>
        </p:nvSpPr>
        <p:spPr>
          <a:xfrm>
            <a:off x="2438400" y="2209800"/>
            <a:ext cx="2438400" cy="24384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60950" tIns="30467" rIns="60950" bIns="30467" anchor="ctr" anchorCtr="0">
            <a:noAutofit/>
          </a:bodyPr>
          <a:lstStyle/>
          <a:p>
            <a:pPr algn="ctr"/>
            <a:endParaRPr sz="11067" b="1">
              <a:solidFill>
                <a:schemeClr val="accent2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10368" name="Google Shape;10368;p352"/>
          <p:cNvSpPr/>
          <p:nvPr/>
        </p:nvSpPr>
        <p:spPr>
          <a:xfrm>
            <a:off x="2965575" y="2750175"/>
            <a:ext cx="1384051" cy="1325156"/>
          </a:xfrm>
          <a:custGeom>
            <a:avLst/>
            <a:gdLst/>
            <a:ahLst/>
            <a:cxnLst/>
            <a:rect l="l" t="t" r="r" b="b"/>
            <a:pathLst>
              <a:path w="180" h="176" extrusionOk="0">
                <a:moveTo>
                  <a:pt x="175" y="1"/>
                </a:moveTo>
                <a:cubicBezTo>
                  <a:pt x="174" y="0"/>
                  <a:pt x="171" y="0"/>
                  <a:pt x="168" y="0"/>
                </a:cubicBezTo>
                <a:cubicBezTo>
                  <a:pt x="151" y="0"/>
                  <a:pt x="107" y="12"/>
                  <a:pt x="84" y="36"/>
                </a:cubicBezTo>
                <a:cubicBezTo>
                  <a:pt x="78" y="41"/>
                  <a:pt x="60" y="58"/>
                  <a:pt x="55" y="64"/>
                </a:cubicBezTo>
                <a:cubicBezTo>
                  <a:pt x="41" y="68"/>
                  <a:pt x="21" y="76"/>
                  <a:pt x="10" y="87"/>
                </a:cubicBezTo>
                <a:cubicBezTo>
                  <a:pt x="10" y="87"/>
                  <a:pt x="24" y="87"/>
                  <a:pt x="40" y="98"/>
                </a:cubicBezTo>
                <a:cubicBezTo>
                  <a:pt x="38" y="107"/>
                  <a:pt x="41" y="118"/>
                  <a:pt x="50" y="126"/>
                </a:cubicBezTo>
                <a:cubicBezTo>
                  <a:pt x="56" y="133"/>
                  <a:pt x="64" y="136"/>
                  <a:pt x="72" y="136"/>
                </a:cubicBezTo>
                <a:cubicBezTo>
                  <a:pt x="74" y="136"/>
                  <a:pt x="76" y="136"/>
                  <a:pt x="79" y="136"/>
                </a:cubicBezTo>
                <a:cubicBezTo>
                  <a:pt x="89" y="152"/>
                  <a:pt x="89" y="166"/>
                  <a:pt x="89" y="166"/>
                </a:cubicBezTo>
                <a:cubicBezTo>
                  <a:pt x="100" y="155"/>
                  <a:pt x="108" y="135"/>
                  <a:pt x="112" y="121"/>
                </a:cubicBezTo>
                <a:cubicBezTo>
                  <a:pt x="118" y="116"/>
                  <a:pt x="135" y="98"/>
                  <a:pt x="140" y="92"/>
                </a:cubicBezTo>
                <a:cubicBezTo>
                  <a:pt x="168" y="64"/>
                  <a:pt x="180" y="7"/>
                  <a:pt x="175" y="1"/>
                </a:cubicBezTo>
                <a:moveTo>
                  <a:pt x="104" y="119"/>
                </a:moveTo>
                <a:cubicBezTo>
                  <a:pt x="101" y="129"/>
                  <a:pt x="97" y="139"/>
                  <a:pt x="93" y="147"/>
                </a:cubicBezTo>
                <a:cubicBezTo>
                  <a:pt x="91" y="142"/>
                  <a:pt x="89" y="137"/>
                  <a:pt x="85" y="131"/>
                </a:cubicBezTo>
                <a:cubicBezTo>
                  <a:pt x="84" y="129"/>
                  <a:pt x="81" y="128"/>
                  <a:pt x="79" y="128"/>
                </a:cubicBezTo>
                <a:cubicBezTo>
                  <a:pt x="78" y="128"/>
                  <a:pt x="77" y="128"/>
                  <a:pt x="77" y="128"/>
                </a:cubicBezTo>
                <a:cubicBezTo>
                  <a:pt x="75" y="128"/>
                  <a:pt x="73" y="128"/>
                  <a:pt x="72" y="128"/>
                </a:cubicBezTo>
                <a:cubicBezTo>
                  <a:pt x="66" y="128"/>
                  <a:pt x="60" y="126"/>
                  <a:pt x="55" y="121"/>
                </a:cubicBezTo>
                <a:cubicBezTo>
                  <a:pt x="49" y="114"/>
                  <a:pt x="46" y="107"/>
                  <a:pt x="48" y="99"/>
                </a:cubicBezTo>
                <a:cubicBezTo>
                  <a:pt x="49" y="96"/>
                  <a:pt x="48" y="93"/>
                  <a:pt x="45" y="91"/>
                </a:cubicBezTo>
                <a:cubicBezTo>
                  <a:pt x="39" y="87"/>
                  <a:pt x="34" y="85"/>
                  <a:pt x="29" y="83"/>
                </a:cubicBezTo>
                <a:cubicBezTo>
                  <a:pt x="37" y="79"/>
                  <a:pt x="47" y="75"/>
                  <a:pt x="57" y="72"/>
                </a:cubicBezTo>
                <a:cubicBezTo>
                  <a:pt x="58" y="72"/>
                  <a:pt x="58" y="72"/>
                  <a:pt x="58" y="72"/>
                </a:cubicBezTo>
                <a:cubicBezTo>
                  <a:pt x="104" y="118"/>
                  <a:pt x="104" y="118"/>
                  <a:pt x="104" y="118"/>
                </a:cubicBezTo>
                <a:cubicBezTo>
                  <a:pt x="104" y="118"/>
                  <a:pt x="104" y="118"/>
                  <a:pt x="104" y="119"/>
                </a:cubicBezTo>
                <a:moveTo>
                  <a:pt x="134" y="87"/>
                </a:moveTo>
                <a:cubicBezTo>
                  <a:pt x="133" y="88"/>
                  <a:pt x="130" y="91"/>
                  <a:pt x="128" y="94"/>
                </a:cubicBezTo>
                <a:cubicBezTo>
                  <a:pt x="122" y="99"/>
                  <a:pt x="114" y="108"/>
                  <a:pt x="110" y="112"/>
                </a:cubicBezTo>
                <a:cubicBezTo>
                  <a:pt x="64" y="66"/>
                  <a:pt x="64" y="66"/>
                  <a:pt x="64" y="66"/>
                </a:cubicBezTo>
                <a:cubicBezTo>
                  <a:pt x="68" y="62"/>
                  <a:pt x="77" y="54"/>
                  <a:pt x="82" y="49"/>
                </a:cubicBezTo>
                <a:cubicBezTo>
                  <a:pt x="85" y="46"/>
                  <a:pt x="88" y="43"/>
                  <a:pt x="89" y="42"/>
                </a:cubicBezTo>
                <a:cubicBezTo>
                  <a:pt x="111" y="20"/>
                  <a:pt x="152" y="8"/>
                  <a:pt x="168" y="8"/>
                </a:cubicBezTo>
                <a:cubicBezTo>
                  <a:pt x="168" y="21"/>
                  <a:pt x="157" y="64"/>
                  <a:pt x="134" y="87"/>
                </a:cubicBezTo>
                <a:moveTo>
                  <a:pt x="31" y="98"/>
                </a:moveTo>
                <a:cubicBezTo>
                  <a:pt x="0" y="176"/>
                  <a:pt x="0" y="176"/>
                  <a:pt x="0" y="176"/>
                </a:cubicBezTo>
                <a:cubicBezTo>
                  <a:pt x="78" y="145"/>
                  <a:pt x="78" y="145"/>
                  <a:pt x="78" y="145"/>
                </a:cubicBezTo>
                <a:cubicBezTo>
                  <a:pt x="76" y="145"/>
                  <a:pt x="75" y="145"/>
                  <a:pt x="74" y="145"/>
                </a:cubicBezTo>
                <a:cubicBezTo>
                  <a:pt x="50" y="145"/>
                  <a:pt x="28" y="122"/>
                  <a:pt x="31" y="98"/>
                </a:cubicBezTo>
                <a:moveTo>
                  <a:pt x="14" y="162"/>
                </a:moveTo>
                <a:cubicBezTo>
                  <a:pt x="29" y="125"/>
                  <a:pt x="29" y="125"/>
                  <a:pt x="29" y="125"/>
                </a:cubicBezTo>
                <a:cubicBezTo>
                  <a:pt x="31" y="129"/>
                  <a:pt x="33" y="132"/>
                  <a:pt x="36" y="136"/>
                </a:cubicBezTo>
                <a:cubicBezTo>
                  <a:pt x="40" y="140"/>
                  <a:pt x="45" y="144"/>
                  <a:pt x="51" y="147"/>
                </a:cubicBezTo>
                <a:lnTo>
                  <a:pt x="14" y="162"/>
                </a:lnTo>
                <a:close/>
                <a:moveTo>
                  <a:pt x="84" y="64"/>
                </a:moveTo>
                <a:cubicBezTo>
                  <a:pt x="82" y="64"/>
                  <a:pt x="80" y="66"/>
                  <a:pt x="80" y="68"/>
                </a:cubicBezTo>
                <a:cubicBezTo>
                  <a:pt x="80" y="70"/>
                  <a:pt x="82" y="72"/>
                  <a:pt x="84" y="72"/>
                </a:cubicBezTo>
                <a:cubicBezTo>
                  <a:pt x="86" y="72"/>
                  <a:pt x="88" y="70"/>
                  <a:pt x="88" y="68"/>
                </a:cubicBezTo>
                <a:cubicBezTo>
                  <a:pt x="88" y="66"/>
                  <a:pt x="86" y="64"/>
                  <a:pt x="84" y="64"/>
                </a:cubicBezTo>
                <a:moveTo>
                  <a:pt x="108" y="96"/>
                </a:moveTo>
                <a:cubicBezTo>
                  <a:pt x="110" y="96"/>
                  <a:pt x="112" y="94"/>
                  <a:pt x="112" y="92"/>
                </a:cubicBezTo>
                <a:cubicBezTo>
                  <a:pt x="112" y="90"/>
                  <a:pt x="110" y="88"/>
                  <a:pt x="108" y="88"/>
                </a:cubicBezTo>
                <a:cubicBezTo>
                  <a:pt x="106" y="88"/>
                  <a:pt x="104" y="90"/>
                  <a:pt x="104" y="92"/>
                </a:cubicBezTo>
                <a:cubicBezTo>
                  <a:pt x="104" y="94"/>
                  <a:pt x="106" y="96"/>
                  <a:pt x="108" y="96"/>
                </a:cubicBezTo>
                <a:moveTo>
                  <a:pt x="132" y="56"/>
                </a:moveTo>
                <a:cubicBezTo>
                  <a:pt x="139" y="56"/>
                  <a:pt x="144" y="51"/>
                  <a:pt x="144" y="44"/>
                </a:cubicBezTo>
                <a:cubicBezTo>
                  <a:pt x="144" y="37"/>
                  <a:pt x="139" y="32"/>
                  <a:pt x="132" y="32"/>
                </a:cubicBezTo>
                <a:cubicBezTo>
                  <a:pt x="125" y="32"/>
                  <a:pt x="120" y="37"/>
                  <a:pt x="120" y="44"/>
                </a:cubicBezTo>
                <a:cubicBezTo>
                  <a:pt x="120" y="51"/>
                  <a:pt x="125" y="56"/>
                  <a:pt x="132" y="56"/>
                </a:cubicBezTo>
                <a:moveTo>
                  <a:pt x="132" y="40"/>
                </a:moveTo>
                <a:cubicBezTo>
                  <a:pt x="134" y="40"/>
                  <a:pt x="136" y="42"/>
                  <a:pt x="136" y="44"/>
                </a:cubicBezTo>
                <a:cubicBezTo>
                  <a:pt x="136" y="46"/>
                  <a:pt x="134" y="48"/>
                  <a:pt x="132" y="48"/>
                </a:cubicBezTo>
                <a:cubicBezTo>
                  <a:pt x="130" y="48"/>
                  <a:pt x="128" y="46"/>
                  <a:pt x="128" y="44"/>
                </a:cubicBezTo>
                <a:cubicBezTo>
                  <a:pt x="128" y="42"/>
                  <a:pt x="130" y="40"/>
                  <a:pt x="132" y="40"/>
                </a:cubicBezTo>
                <a:moveTo>
                  <a:pt x="96" y="84"/>
                </a:moveTo>
                <a:cubicBezTo>
                  <a:pt x="98" y="84"/>
                  <a:pt x="100" y="82"/>
                  <a:pt x="100" y="80"/>
                </a:cubicBezTo>
                <a:cubicBezTo>
                  <a:pt x="100" y="78"/>
                  <a:pt x="98" y="76"/>
                  <a:pt x="96" y="76"/>
                </a:cubicBezTo>
                <a:cubicBezTo>
                  <a:pt x="94" y="76"/>
                  <a:pt x="92" y="78"/>
                  <a:pt x="92" y="80"/>
                </a:cubicBezTo>
                <a:cubicBezTo>
                  <a:pt x="92" y="82"/>
                  <a:pt x="94" y="84"/>
                  <a:pt x="96" y="84"/>
                </a:cubicBezTo>
              </a:path>
            </a:pathLst>
          </a:custGeom>
          <a:solidFill>
            <a:srgbClr val="535766"/>
          </a:solidFill>
          <a:ln>
            <a:solidFill>
              <a:srgbClr val="535766"/>
            </a:solidFill>
          </a:ln>
        </p:spPr>
        <p:txBody>
          <a:bodyPr spcFirstLastPara="1" wrap="square" lIns="60950" tIns="30467" rIns="60950" bIns="30467" anchor="t" anchorCtr="0">
            <a:noAutofit/>
          </a:bodyPr>
          <a:lstStyle/>
          <a:p>
            <a:endParaRPr>
              <a:ln>
                <a:solidFill>
                  <a:sysClr val="windowText" lastClr="000000"/>
                </a:solidFill>
              </a:ln>
              <a:solidFill>
                <a:srgbClr val="535766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0369" name="Google Shape;10369;p352"/>
          <p:cNvSpPr txBox="1"/>
          <p:nvPr/>
        </p:nvSpPr>
        <p:spPr>
          <a:xfrm>
            <a:off x="6096000" y="2228684"/>
            <a:ext cx="4978400" cy="2400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67" rIns="60950" bIns="30467" anchor="t" anchorCtr="0">
            <a:spAutoFit/>
          </a:bodyPr>
          <a:lstStyle/>
          <a:p>
            <a:r>
              <a:rPr lang="en-US" sz="4400" b="1" dirty="0">
                <a:solidFill>
                  <a:srgbClr val="535766"/>
                </a:solidFill>
                <a:latin typeface="PF DinText Pro" panose="02000506020000020004" pitchFamily="2" charset="0"/>
                <a:ea typeface="Roboto"/>
                <a:cs typeface="Roboto"/>
                <a:sym typeface="Roboto"/>
              </a:rPr>
              <a:t>130.805.576 </a:t>
            </a:r>
            <a:r>
              <a:rPr lang="el-GR" sz="4400" b="1" dirty="0">
                <a:solidFill>
                  <a:srgbClr val="535766"/>
                </a:solidFill>
                <a:latin typeface="PF DinText Pro" panose="02000506020000020004" pitchFamily="2" charset="0"/>
                <a:ea typeface="Roboto"/>
                <a:cs typeface="Roboto"/>
                <a:sym typeface="Roboto"/>
              </a:rPr>
              <a:t>€</a:t>
            </a:r>
            <a:r>
              <a:rPr lang="el-GR" sz="1200" dirty="0">
                <a:solidFill>
                  <a:srgbClr val="535766"/>
                </a:solidFill>
                <a:latin typeface="PF DinText Pro" panose="02000506020000020004" pitchFamily="2" charset="0"/>
              </a:rPr>
              <a:t> </a:t>
            </a:r>
            <a:endParaRPr lang="en-US" sz="1200" dirty="0">
              <a:solidFill>
                <a:srgbClr val="535766"/>
              </a:solidFill>
              <a:latin typeface="PF DinText Pro" panose="02000506020000020004" pitchFamily="2" charset="0"/>
            </a:endParaRPr>
          </a:p>
          <a:p>
            <a:r>
              <a:rPr lang="el-GR" sz="2400" dirty="0">
                <a:latin typeface="PF DinText Pro" panose="02000506020000020004" pitchFamily="2" charset="0"/>
              </a:rPr>
              <a:t>Προσέλκυση κεφαλαίων σε επενδύσεις </a:t>
            </a:r>
            <a:r>
              <a:rPr lang="el-GR" sz="2400" b="1" dirty="0">
                <a:latin typeface="PF DinText Pro" panose="02000506020000020004" pitchFamily="2" charset="0"/>
              </a:rPr>
              <a:t>προστιθέμενης αξίας</a:t>
            </a:r>
            <a:r>
              <a:rPr lang="el-GR" sz="2400" dirty="0">
                <a:latin typeface="PF DinText Pro" panose="02000506020000020004" pitchFamily="2" charset="0"/>
              </a:rPr>
              <a:t> </a:t>
            </a:r>
            <a:endParaRPr lang="en-US" sz="2400" dirty="0">
              <a:latin typeface="PF DinText Pro" panose="02000506020000020004" pitchFamily="2" charset="0"/>
            </a:endParaRPr>
          </a:p>
          <a:p>
            <a:r>
              <a:rPr lang="el-GR" sz="2400" dirty="0">
                <a:latin typeface="PF DinText Pro" panose="02000506020000020004" pitchFamily="2" charset="0"/>
              </a:rPr>
              <a:t>για τους συνεργάτες μας</a:t>
            </a:r>
            <a:r>
              <a:rPr lang="en-US" sz="2400" dirty="0">
                <a:latin typeface="PF DinText Pro" panose="02000506020000020004" pitchFamily="2" charset="0"/>
              </a:rPr>
              <a:t> (2014-2020)</a:t>
            </a:r>
            <a:endParaRPr sz="2400" dirty="0">
              <a:latin typeface="PF DinText Pro" panose="02000506020000020004" pitchFamily="2" charset="0"/>
            </a:endParaRPr>
          </a:p>
          <a:p>
            <a:r>
              <a:rPr lang="el-GR" sz="3600" dirty="0">
                <a:solidFill>
                  <a:srgbClr val="00B07B"/>
                </a:solidFill>
                <a:latin typeface="PF DinText Pro" panose="02000506020000020004" pitchFamily="2" charset="0"/>
                <a:ea typeface="Roboto"/>
                <a:cs typeface="Roboto"/>
                <a:sym typeface="Roboto"/>
              </a:rPr>
              <a:t>το μέλλον</a:t>
            </a:r>
            <a:r>
              <a:rPr lang="en-US" sz="3600" dirty="0">
                <a:solidFill>
                  <a:srgbClr val="00B07B"/>
                </a:solidFill>
                <a:latin typeface="PF DinText Pro" panose="02000506020000020004" pitchFamily="2" charset="0"/>
                <a:ea typeface="Roboto"/>
                <a:cs typeface="Roboto"/>
                <a:sym typeface="Roboto"/>
              </a:rPr>
              <a:t> </a:t>
            </a:r>
            <a:r>
              <a:rPr lang="el-GR" sz="3600" dirty="0">
                <a:solidFill>
                  <a:srgbClr val="00B07B"/>
                </a:solidFill>
                <a:latin typeface="PF DinText Pro" panose="02000506020000020004" pitchFamily="2" charset="0"/>
                <a:ea typeface="Roboto"/>
                <a:cs typeface="Roboto"/>
                <a:sym typeface="Roboto"/>
              </a:rPr>
              <a:t>είναι</a:t>
            </a:r>
            <a:r>
              <a:rPr lang="en-US" sz="3600" dirty="0">
                <a:solidFill>
                  <a:srgbClr val="00B07B"/>
                </a:solidFill>
                <a:latin typeface="PF DinText Pro" panose="02000506020000020004" pitchFamily="2" charset="0"/>
                <a:ea typeface="Roboto"/>
                <a:cs typeface="Roboto"/>
                <a:sym typeface="Roboto"/>
              </a:rPr>
              <a:t> </a:t>
            </a:r>
            <a:r>
              <a:rPr lang="el-GR" sz="3600" dirty="0">
                <a:solidFill>
                  <a:srgbClr val="00B07B"/>
                </a:solidFill>
                <a:latin typeface="PF DinText Pro" panose="02000506020000020004" pitchFamily="2" charset="0"/>
                <a:ea typeface="Roboto"/>
                <a:cs typeface="Roboto"/>
                <a:sym typeface="Roboto"/>
              </a:rPr>
              <a:t>ευοίωνο</a:t>
            </a:r>
            <a:r>
              <a:rPr lang="en-US" sz="3600" dirty="0">
                <a:solidFill>
                  <a:srgbClr val="00B07B"/>
                </a:solidFill>
                <a:latin typeface="PF DinText Pro" panose="02000506020000020004" pitchFamily="2" charset="0"/>
                <a:ea typeface="Roboto"/>
                <a:cs typeface="Roboto"/>
                <a:sym typeface="Roboto"/>
              </a:rPr>
              <a:t>!</a:t>
            </a:r>
            <a:endParaRPr sz="2400" dirty="0">
              <a:solidFill>
                <a:srgbClr val="00B07B"/>
              </a:solidFill>
              <a:latin typeface="PF DinText Pro" panose="02000506020000020004" pitchFamily="2" charset="0"/>
              <a:ea typeface="Roboto"/>
              <a:cs typeface="Roboto"/>
              <a:sym typeface="Roboto"/>
            </a:endParaRPr>
          </a:p>
        </p:txBody>
      </p:sp>
      <p:pic>
        <p:nvPicPr>
          <p:cNvPr id="8" name="Εικόνα 7">
            <a:extLst>
              <a:ext uri="{FF2B5EF4-FFF2-40B4-BE49-F238E27FC236}">
                <a16:creationId xmlns:a16="http://schemas.microsoft.com/office/drawing/2014/main" id="{E3802842-1CF3-4406-8467-231D842D5A4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73" y="5930901"/>
            <a:ext cx="1120128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9378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sh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665;p17">
            <a:extLst>
              <a:ext uri="{FF2B5EF4-FFF2-40B4-BE49-F238E27FC236}">
                <a16:creationId xmlns:a16="http://schemas.microsoft.com/office/drawing/2014/main" id="{23DF7A22-45E5-44F3-BF94-EDA49B19AD58}"/>
              </a:ext>
            </a:extLst>
          </p:cNvPr>
          <p:cNvSpPr/>
          <p:nvPr/>
        </p:nvSpPr>
        <p:spPr>
          <a:xfrm>
            <a:off x="0" y="1600200"/>
            <a:ext cx="12192001" cy="3657600"/>
          </a:xfrm>
          <a:prstGeom prst="rect">
            <a:avLst/>
          </a:prstGeom>
          <a:solidFill>
            <a:srgbClr val="00B07B"/>
          </a:solidFill>
          <a:ln>
            <a:noFill/>
          </a:ln>
        </p:spPr>
        <p:txBody>
          <a:bodyPr spcFirstLastPara="1" wrap="square" lIns="60950" tIns="30467" rIns="60950" bIns="30467" anchor="ctr" anchorCtr="0">
            <a:noAutofit/>
          </a:bodyPr>
          <a:lstStyle/>
          <a:p>
            <a:pPr algn="ctr"/>
            <a:r>
              <a:rPr lang="el-GR" sz="8000" dirty="0">
                <a:solidFill>
                  <a:schemeClr val="bg1"/>
                </a:solidFill>
                <a:latin typeface="PF DinText Pro" panose="02000506020000020004" pitchFamily="2" charset="0"/>
                <a:ea typeface="Roboto"/>
                <a:cs typeface="Roboto"/>
                <a:sym typeface="Roboto"/>
              </a:rPr>
              <a:t>#</a:t>
            </a:r>
            <a:r>
              <a:rPr lang="en-US" sz="8000" b="1" dirty="0">
                <a:solidFill>
                  <a:schemeClr val="bg1"/>
                </a:solidFill>
                <a:latin typeface="PF DinText Pro" panose="02000506020000020004" pitchFamily="2" charset="0"/>
                <a:ea typeface="Roboto"/>
                <a:cs typeface="Roboto"/>
                <a:sym typeface="Roboto"/>
              </a:rPr>
              <a:t>ena</a:t>
            </a:r>
            <a:r>
              <a:rPr lang="en-US" sz="8000" dirty="0">
                <a:solidFill>
                  <a:schemeClr val="bg1"/>
                </a:solidFill>
                <a:latin typeface="PF DinText Pro" panose="02000506020000020004" pitchFamily="2" charset="0"/>
                <a:ea typeface="Roboto"/>
                <a:cs typeface="Roboto"/>
                <a:sym typeface="Roboto"/>
              </a:rPr>
              <a:t>funding</a:t>
            </a:r>
            <a:endParaRPr sz="8000" dirty="0">
              <a:solidFill>
                <a:schemeClr val="bg1"/>
              </a:solidFill>
              <a:latin typeface="PF DinText Pro" panose="02000506020000020004" pitchFamily="2" charset="0"/>
              <a:ea typeface="Roboto"/>
              <a:cs typeface="Roboto"/>
              <a:sym typeface="Roboto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704FA50-D794-966C-E351-68C29862BF1D}"/>
              </a:ext>
            </a:extLst>
          </p:cNvPr>
          <p:cNvSpPr txBox="1"/>
          <p:nvPr/>
        </p:nvSpPr>
        <p:spPr>
          <a:xfrm>
            <a:off x="7970973" y="4673025"/>
            <a:ext cx="42210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3200" dirty="0">
                <a:solidFill>
                  <a:schemeClr val="bg1"/>
                </a:solidFill>
                <a:latin typeface="PF DinText Pro" panose="02000506020000020004" pitchFamily="2" charset="0"/>
              </a:rPr>
              <a:t>Χρηματοδοτικά εργαλεία</a:t>
            </a:r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31A27A08-389B-54D9-2836-F211085128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73" y="5930901"/>
            <a:ext cx="1120128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2527165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3620</TotalTime>
  <Words>898</Words>
  <Application>Microsoft Office PowerPoint</Application>
  <PresentationFormat>Ευρεία οθόνη</PresentationFormat>
  <Paragraphs>207</Paragraphs>
  <Slides>17</Slides>
  <Notes>10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17</vt:i4>
      </vt:variant>
    </vt:vector>
  </HeadingPairs>
  <TitlesOfParts>
    <vt:vector size="24" baseType="lpstr">
      <vt:lpstr>Arial</vt:lpstr>
      <vt:lpstr>Calibri</vt:lpstr>
      <vt:lpstr>Calibri Light</vt:lpstr>
      <vt:lpstr>PF DinText Pro</vt:lpstr>
      <vt:lpstr>Roboto</vt:lpstr>
      <vt:lpstr>Roboto Condensed</vt:lpstr>
      <vt:lpstr>Θέμα του Office</vt:lpstr>
      <vt:lpstr>Παρουσίαση του PowerPoint</vt:lpstr>
      <vt:lpstr>η εταιρεία ena </vt:lpstr>
      <vt:lpstr>η εταιρεία μας</vt:lpstr>
      <vt:lpstr>οι υπηρεσίες μας</vt:lpstr>
      <vt:lpstr>η ομάδα μας</vt:lpstr>
      <vt:lpstr>οι νέες μας προκλήσεις</vt:lpstr>
      <vt:lpstr>οι νέες μας υπηρεσίες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amoiras</dc:creator>
  <cp:lastModifiedBy>christos pitiakoudis</cp:lastModifiedBy>
  <cp:revision>59</cp:revision>
  <dcterms:created xsi:type="dcterms:W3CDTF">2022-02-07T07:53:05Z</dcterms:created>
  <dcterms:modified xsi:type="dcterms:W3CDTF">2022-05-27T11:59:06Z</dcterms:modified>
</cp:coreProperties>
</file>